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30" r:id="rId2"/>
    <p:sldId id="378" r:id="rId3"/>
    <p:sldId id="411" r:id="rId4"/>
    <p:sldId id="336" r:id="rId5"/>
    <p:sldId id="277" r:id="rId6"/>
    <p:sldId id="332" r:id="rId7"/>
    <p:sldId id="288" r:id="rId8"/>
    <p:sldId id="416" r:id="rId9"/>
    <p:sldId id="421" r:id="rId10"/>
    <p:sldId id="423" r:id="rId11"/>
    <p:sldId id="422" r:id="rId12"/>
    <p:sldId id="412" r:id="rId13"/>
    <p:sldId id="413" r:id="rId14"/>
    <p:sldId id="424" r:id="rId15"/>
    <p:sldId id="425" r:id="rId16"/>
    <p:sldId id="417" r:id="rId17"/>
    <p:sldId id="426" r:id="rId18"/>
    <p:sldId id="428" r:id="rId19"/>
    <p:sldId id="418" r:id="rId20"/>
    <p:sldId id="353" r:id="rId21"/>
    <p:sldId id="305" r:id="rId22"/>
    <p:sldId id="306" r:id="rId23"/>
    <p:sldId id="371" r:id="rId24"/>
    <p:sldId id="307" r:id="rId25"/>
    <p:sldId id="310" r:id="rId26"/>
    <p:sldId id="313" r:id="rId27"/>
    <p:sldId id="355" r:id="rId28"/>
    <p:sldId id="356" r:id="rId29"/>
    <p:sldId id="358" r:id="rId30"/>
    <p:sldId id="278" r:id="rId31"/>
    <p:sldId id="289" r:id="rId32"/>
    <p:sldId id="377" r:id="rId33"/>
    <p:sldId id="279" r:id="rId34"/>
    <p:sldId id="290" r:id="rId35"/>
    <p:sldId id="367" r:id="rId36"/>
    <p:sldId id="294" r:id="rId37"/>
    <p:sldId id="293" r:id="rId38"/>
    <p:sldId id="295" r:id="rId39"/>
    <p:sldId id="296" r:id="rId40"/>
    <p:sldId id="280" r:id="rId41"/>
    <p:sldId id="349" r:id="rId42"/>
    <p:sldId id="343" r:id="rId43"/>
    <p:sldId id="350" r:id="rId44"/>
    <p:sldId id="339" r:id="rId45"/>
    <p:sldId id="335" r:id="rId46"/>
    <p:sldId id="429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B3E4"/>
    <a:srgbClr val="0071BC"/>
    <a:srgbClr val="1BB36F"/>
    <a:srgbClr val="EADD62"/>
    <a:srgbClr val="1F1869"/>
    <a:srgbClr val="D30F56"/>
    <a:srgbClr val="F2B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113" autoAdjust="0"/>
  </p:normalViewPr>
  <p:slideViewPr>
    <p:cSldViewPr snapToGrid="0">
      <p:cViewPr varScale="1">
        <p:scale>
          <a:sx n="74" d="100"/>
          <a:sy n="74" d="100"/>
        </p:scale>
        <p:origin x="17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iu" userId="a26d34b0-a966-4bef-85f7-9c4ddfc9dca7" providerId="ADAL" clId="{9F0374D7-BD41-4062-A7AA-4105A65B8D0C}"/>
    <pc:docChg chg="modSld">
      <pc:chgData name="Xin Liu" userId="a26d34b0-a966-4bef-85f7-9c4ddfc9dca7" providerId="ADAL" clId="{9F0374D7-BD41-4062-A7AA-4105A65B8D0C}" dt="2024-08-28T20:05:48.128" v="0" actId="20577"/>
      <pc:docMkLst>
        <pc:docMk/>
      </pc:docMkLst>
      <pc:sldChg chg="modSp mod">
        <pc:chgData name="Xin Liu" userId="a26d34b0-a966-4bef-85f7-9c4ddfc9dca7" providerId="ADAL" clId="{9F0374D7-BD41-4062-A7AA-4105A65B8D0C}" dt="2024-08-28T20:05:48.128" v="0" actId="20577"/>
        <pc:sldMkLst>
          <pc:docMk/>
          <pc:sldMk cId="2405705117" sldId="379"/>
        </pc:sldMkLst>
        <pc:spChg chg="mod">
          <ac:chgData name="Xin Liu" userId="a26d34b0-a966-4bef-85f7-9c4ddfc9dca7" providerId="ADAL" clId="{9F0374D7-BD41-4062-A7AA-4105A65B8D0C}" dt="2024-08-28T20:05:48.128" v="0" actId="20577"/>
          <ac:spMkLst>
            <pc:docMk/>
            <pc:sldMk cId="2405705117" sldId="379"/>
            <ac:spMk id="7171" creationId="{B1102DF7-4A96-4DB4-93EE-EFEEB0DC39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E6909-5494-4C7F-A0A9-02AC8CD3C16F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E4F11-DAFA-404A-991D-70B72B0F90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40F7D2EC-BB14-44C5-9C26-CEBE080D58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5C8CC18E-28B7-4D38-91FE-BB538F8E4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>
            <a:extLst>
              <a:ext uri="{FF2B5EF4-FFF2-40B4-BE49-F238E27FC236}">
                <a16:creationId xmlns:a16="http://schemas.microsoft.com/office/drawing/2014/main" id="{C9E165D1-8C08-4127-8C5B-7DE96DC75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50D7D365-DEDC-42FE-8651-B0FD5E8558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963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>
            <a:extLst>
              <a:ext uri="{FF2B5EF4-FFF2-40B4-BE49-F238E27FC236}">
                <a16:creationId xmlns:a16="http://schemas.microsoft.com/office/drawing/2014/main" id="{C9E165D1-8C08-4127-8C5B-7DE96DC75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50D7D365-DEDC-42FE-8651-B0FD5E8558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306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FA64B124-A3E2-BC40-C825-CEFE6D4EE0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23CB4794-6AEC-E023-E5B4-2F0781ED4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438" tIns="46219" rIns="92438" bIns="46219"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6285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FA64B124-A3E2-BC40-C825-CEFE6D4EE0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23CB4794-6AEC-E023-E5B4-2F0781ED4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438" tIns="46219" rIns="92438" bIns="46219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zh-CN" sz="1200" dirty="0">
              <a:solidFill>
                <a:srgbClr val="212529"/>
              </a:solidFill>
              <a:latin typeface="Arial" panose="020B0604020202020204" pitchFamily="34" charset="0"/>
              <a:ea typeface="proxima-nova"/>
            </a:endParaRPr>
          </a:p>
        </p:txBody>
      </p:sp>
    </p:spTree>
    <p:extLst>
      <p:ext uri="{BB962C8B-B14F-4D97-AF65-F5344CB8AC3E}">
        <p14:creationId xmlns:p14="http://schemas.microsoft.com/office/powerpoint/2010/main" val="1505574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FA64B124-A3E2-BC40-C825-CEFE6D4EE0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23CB4794-6AEC-E023-E5B4-2F0781ED4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438" tIns="46219" rIns="92438" bIns="46219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zh-CN" sz="1200" dirty="0">
              <a:solidFill>
                <a:srgbClr val="212529"/>
              </a:solidFill>
              <a:latin typeface="Arial" panose="020B0604020202020204" pitchFamily="34" charset="0"/>
              <a:ea typeface="proxima-nova"/>
            </a:endParaRPr>
          </a:p>
        </p:txBody>
      </p:sp>
    </p:spTree>
    <p:extLst>
      <p:ext uri="{BB962C8B-B14F-4D97-AF65-F5344CB8AC3E}">
        <p14:creationId xmlns:p14="http://schemas.microsoft.com/office/powerpoint/2010/main" val="1489720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FA64B124-A3E2-BC40-C825-CEFE6D4EE0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23CB4794-6AEC-E023-E5B4-2F0781ED4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438" tIns="46219" rIns="92438" bIns="46219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zh-CN" sz="1200" dirty="0">
              <a:solidFill>
                <a:srgbClr val="212529"/>
              </a:solidFill>
              <a:latin typeface="Arial" panose="020B0604020202020204" pitchFamily="34" charset="0"/>
              <a:ea typeface="proxima-nova"/>
            </a:endParaRPr>
          </a:p>
        </p:txBody>
      </p:sp>
    </p:spTree>
    <p:extLst>
      <p:ext uri="{BB962C8B-B14F-4D97-AF65-F5344CB8AC3E}">
        <p14:creationId xmlns:p14="http://schemas.microsoft.com/office/powerpoint/2010/main" val="755063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FA64B124-A3E2-BC40-C825-CEFE6D4EE0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23CB4794-6AEC-E023-E5B4-2F0781ED4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438" tIns="46219" rIns="92438" bIns="46219"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5463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FA64B124-A3E2-BC40-C825-CEFE6D4EE0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23CB4794-6AEC-E023-E5B4-2F0781ED4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438" tIns="46219" rIns="92438" bIns="46219"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47679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FA64B124-A3E2-BC40-C825-CEFE6D4EE0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23CB4794-6AEC-E023-E5B4-2F0781ED4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438" tIns="46219" rIns="92438" bIns="46219"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9921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FA64B124-A3E2-BC40-C825-CEFE6D4EE0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23CB4794-6AEC-E023-E5B4-2F0781ED4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438" tIns="46219" rIns="92438" bIns="46219"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1035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>
            <a:extLst>
              <a:ext uri="{FF2B5EF4-FFF2-40B4-BE49-F238E27FC236}">
                <a16:creationId xmlns:a16="http://schemas.microsoft.com/office/drawing/2014/main" id="{3520E619-9440-4535-B6E9-BC7E8804B9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E55EEC95-E703-4EFF-BB87-4741BBEEC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67114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4F11-DAFA-404A-991D-70B72B0F90D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30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>
            <a:extLst>
              <a:ext uri="{FF2B5EF4-FFF2-40B4-BE49-F238E27FC236}">
                <a16:creationId xmlns:a16="http://schemas.microsoft.com/office/drawing/2014/main" id="{09CC13A3-9CCE-4E8B-9A2A-FF400F3C45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A0F89BD5-8969-4268-BAAE-9A14BFA626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>
            <a:extLst>
              <a:ext uri="{FF2B5EF4-FFF2-40B4-BE49-F238E27FC236}">
                <a16:creationId xmlns:a16="http://schemas.microsoft.com/office/drawing/2014/main" id="{72A2FE60-2ABA-4FD7-97DD-436C8BB9AE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75EC551F-647E-4616-B2E2-80AFFE0CA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>
            <a:extLst>
              <a:ext uri="{FF2B5EF4-FFF2-40B4-BE49-F238E27FC236}">
                <a16:creationId xmlns:a16="http://schemas.microsoft.com/office/drawing/2014/main" id="{DE277AD2-08FD-4FEB-9A71-97B80E63EA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23FE59D0-CE1B-473F-8138-7566D6FAE1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>
            <a:extLst>
              <a:ext uri="{FF2B5EF4-FFF2-40B4-BE49-F238E27FC236}">
                <a16:creationId xmlns:a16="http://schemas.microsoft.com/office/drawing/2014/main" id="{F853F4E3-8609-4C8C-A077-0E107BD510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5D9017D7-59E4-444C-8B7D-582A16EDD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2">
            <a:extLst>
              <a:ext uri="{FF2B5EF4-FFF2-40B4-BE49-F238E27FC236}">
                <a16:creationId xmlns:a16="http://schemas.microsoft.com/office/drawing/2014/main" id="{4B359B74-A383-48FE-9C98-33D67BCB90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0CA34FAE-AB9D-469A-A39F-2D79F9D915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2">
            <a:extLst>
              <a:ext uri="{FF2B5EF4-FFF2-40B4-BE49-F238E27FC236}">
                <a16:creationId xmlns:a16="http://schemas.microsoft.com/office/drawing/2014/main" id="{9CA4A4BF-9303-4366-B3C9-87C09BA7CE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0B9BD875-4589-4ADD-BA0B-1F2DD177B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2">
            <a:extLst>
              <a:ext uri="{FF2B5EF4-FFF2-40B4-BE49-F238E27FC236}">
                <a16:creationId xmlns:a16="http://schemas.microsoft.com/office/drawing/2014/main" id="{0D70963F-80A9-4E2C-BCB3-A8CDD51A98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7E07D860-A14E-4FF1-8A49-679D6FBCDC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4F11-DAFA-404A-991D-70B72B0F90D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9765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>
            <a:extLst>
              <a:ext uri="{FF2B5EF4-FFF2-40B4-BE49-F238E27FC236}">
                <a16:creationId xmlns:a16="http://schemas.microsoft.com/office/drawing/2014/main" id="{421BC8AC-63BB-4B03-AA64-444FBA516D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4C39D2BE-4C7A-463F-BE60-F42C3A682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FA64B124-A3E2-BC40-C825-CEFE6D4EE0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23CB4794-6AEC-E023-E5B4-2F0781ED4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438" tIns="46219" rIns="92438" bIns="46219"/>
          <a:lstStyle/>
          <a:p>
            <a:endParaRPr lang="en-US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>
            <a:extLst>
              <a:ext uri="{FF2B5EF4-FFF2-40B4-BE49-F238E27FC236}">
                <a16:creationId xmlns:a16="http://schemas.microsoft.com/office/drawing/2014/main" id="{3B7DAC96-1713-46BA-A342-1270F3A89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36B80E63-F60F-4332-9942-3F6416C22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>
            <a:extLst>
              <a:ext uri="{FF2B5EF4-FFF2-40B4-BE49-F238E27FC236}">
                <a16:creationId xmlns:a16="http://schemas.microsoft.com/office/drawing/2014/main" id="{A4BEFE14-B474-43E0-8C51-D424A37B8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A504A065-E088-4655-A67E-8FE45E3966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2B332595-CDB0-4A7B-95ED-0E9FB62206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6F34B16C-62B1-4DE4-BAA8-BDAFA4CB4B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416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>
            <a:extLst>
              <a:ext uri="{FF2B5EF4-FFF2-40B4-BE49-F238E27FC236}">
                <a16:creationId xmlns:a16="http://schemas.microsoft.com/office/drawing/2014/main" id="{30945398-3953-4662-8AB2-3599D73528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AA564743-CEA6-4703-B1E3-72C2EA3754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>
            <a:extLst>
              <a:ext uri="{FF2B5EF4-FFF2-40B4-BE49-F238E27FC236}">
                <a16:creationId xmlns:a16="http://schemas.microsoft.com/office/drawing/2014/main" id="{61D0FB5B-1D70-4814-9519-570E54CA96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2DE796A1-E6DA-46E5-BEF3-64070886DF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>
            <a:extLst>
              <a:ext uri="{FF2B5EF4-FFF2-40B4-BE49-F238E27FC236}">
                <a16:creationId xmlns:a16="http://schemas.microsoft.com/office/drawing/2014/main" id="{7A31EF38-9D9C-4353-9BE3-64660DFC1B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BC6D288B-294C-425D-B18E-3E0F65AD6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>
            <a:extLst>
              <a:ext uri="{FF2B5EF4-FFF2-40B4-BE49-F238E27FC236}">
                <a16:creationId xmlns:a16="http://schemas.microsoft.com/office/drawing/2014/main" id="{5E333021-2AC7-4A64-BBE4-34E7715675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4293FD2-C714-429D-A3AA-6BC581EAC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>
            <a:extLst>
              <a:ext uri="{FF2B5EF4-FFF2-40B4-BE49-F238E27FC236}">
                <a16:creationId xmlns:a16="http://schemas.microsoft.com/office/drawing/2014/main" id="{8FC88A25-20C1-4AB0-93D3-5CD9170E7C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88BD605D-FC05-4B6D-A985-DA551A53D5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>
            <a:extLst>
              <a:ext uri="{FF2B5EF4-FFF2-40B4-BE49-F238E27FC236}">
                <a16:creationId xmlns:a16="http://schemas.microsoft.com/office/drawing/2014/main" id="{95B0F2F1-AA3B-4D59-8C21-560A66CEF4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5FBCF461-AEF4-401D-A191-C0EBC12EA3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>
            <a:extLst>
              <a:ext uri="{FF2B5EF4-FFF2-40B4-BE49-F238E27FC236}">
                <a16:creationId xmlns:a16="http://schemas.microsoft.com/office/drawing/2014/main" id="{0B657D37-F8DF-4FB6-8D67-D127E38E37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C019F071-D51D-4D64-A7F6-5CFAF4BF22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6479304-D0E3-440A-A086-9BB2C9CFAC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6656675-4F11-44EE-82F1-FC6523A16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>
            <a:extLst>
              <a:ext uri="{FF2B5EF4-FFF2-40B4-BE49-F238E27FC236}">
                <a16:creationId xmlns:a16="http://schemas.microsoft.com/office/drawing/2014/main" id="{1DD9E6BF-77D7-41D8-8E40-BCC9A7C43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ECFA8695-0190-4832-B30E-DCEC8A5962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>
            <a:extLst>
              <a:ext uri="{FF2B5EF4-FFF2-40B4-BE49-F238E27FC236}">
                <a16:creationId xmlns:a16="http://schemas.microsoft.com/office/drawing/2014/main" id="{821DBEC8-DA42-4F41-9C7D-8E648A61D1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BB717F07-BEFA-48AC-9D42-A9B51A92B9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>
            <a:extLst>
              <a:ext uri="{FF2B5EF4-FFF2-40B4-BE49-F238E27FC236}">
                <a16:creationId xmlns:a16="http://schemas.microsoft.com/office/drawing/2014/main" id="{8B2F8D86-D304-421E-AE9F-BEFAD389F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3769BACE-8F2A-4C1E-AEFD-C18F7DDF46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>
            <a:extLst>
              <a:ext uri="{FF2B5EF4-FFF2-40B4-BE49-F238E27FC236}">
                <a16:creationId xmlns:a16="http://schemas.microsoft.com/office/drawing/2014/main" id="{254032B0-F7C0-4AE1-8D19-AD35261EEA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699C746-96D7-49CC-B84A-08A0F7E56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1C4C0C4A-430D-41D5-A904-65099801C6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B63C8E0-78C6-4F6F-BA2A-437611695C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>
            <a:extLst>
              <a:ext uri="{FF2B5EF4-FFF2-40B4-BE49-F238E27FC236}">
                <a16:creationId xmlns:a16="http://schemas.microsoft.com/office/drawing/2014/main" id="{F0A60D48-E453-4779-93AB-8A9C169F68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9F5150A2-7B6E-44C9-9CAF-F609E5225D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43B1FCA6-DDA5-A0D0-5F60-C095175C98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6A5F1BA-E395-37B8-A0C6-E950849769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438" tIns="46219" rIns="92438" bIns="46219"/>
          <a:lstStyle/>
          <a:p>
            <a:endParaRPr lang="en-US" altLang="en-US" dirty="0">
              <a:ea typeface="宋体" panose="02010600030101010101" pitchFamily="2" charset="-122"/>
            </a:endParaRPr>
          </a:p>
          <a:p>
            <a:endParaRPr lang="en-US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>
            <a:extLst>
              <a:ext uri="{FF2B5EF4-FFF2-40B4-BE49-F238E27FC236}">
                <a16:creationId xmlns:a16="http://schemas.microsoft.com/office/drawing/2014/main" id="{2BCE3858-17A1-4688-9E78-D1CB3192F2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A3A259DE-418E-40E8-9000-C1E0B35B4F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>
            <a:extLst>
              <a:ext uri="{FF2B5EF4-FFF2-40B4-BE49-F238E27FC236}">
                <a16:creationId xmlns:a16="http://schemas.microsoft.com/office/drawing/2014/main" id="{391F4615-F5F9-4EB9-B78C-EB9FE2EAD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EF9DFDBA-3559-40A7-BFB4-DC81E20F7A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>
            <a:extLst>
              <a:ext uri="{FF2B5EF4-FFF2-40B4-BE49-F238E27FC236}">
                <a16:creationId xmlns:a16="http://schemas.microsoft.com/office/drawing/2014/main" id="{C9E165D1-8C08-4127-8C5B-7DE96DC75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50D7D365-DEDC-42FE-8651-B0FD5E8558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FA64B124-A3E2-BC40-C825-CEFE6D4EE0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23CB4794-6AEC-E023-E5B4-2F0781ED4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438" tIns="46219" rIns="92438" bIns="46219"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9547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>
            <a:extLst>
              <a:ext uri="{FF2B5EF4-FFF2-40B4-BE49-F238E27FC236}">
                <a16:creationId xmlns:a16="http://schemas.microsoft.com/office/drawing/2014/main" id="{C9E165D1-8C08-4127-8C5B-7DE96DC75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50D7D365-DEDC-42FE-8651-B0FD5E8558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94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7423-30FF-2AB9-C99D-23A4450C5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A3D2D-3CF8-9DBF-4FD8-19EE96909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8EE48-D2EB-7D66-1D52-699492A0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731F-C7A3-436B-91E6-CA3662B5792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1FC87-9E36-D4E6-9288-127E0FE9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CDEA7-5EC3-800B-4800-36389CCF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CCF-B990-480E-89F4-7F1D07895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61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1D74D-ED4D-FDE2-489F-CC5690327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8B27E4-3575-8B16-8EA0-0BCDD4CCD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F8DB8-2457-21A6-9AB1-DB433538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731F-C7A3-436B-91E6-CA3662B5792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E3310-629A-A1F6-D047-5D0EAAAC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926DB-2BB5-50FD-164B-4C3DB4958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CCF-B990-480E-89F4-7F1D07895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838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B60C54-356B-B599-F40A-E5B1660A2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5575A-BEEA-3CC2-D8CA-1C1A74D6D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C1E8D-BD08-6AE5-ABF6-C319E2588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731F-C7A3-436B-91E6-CA3662B5792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08977-3602-42D3-9C30-3A00C42F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F628E-CAC9-82D9-AF30-4F1224EB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CCF-B990-480E-89F4-7F1D07895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815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103632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0462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7492-CB98-5387-41B4-CB316673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54997-326D-9863-939D-3E74C6314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42AF1-DBB3-BA2F-1A35-28B9718DF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731F-C7A3-436B-91E6-CA3662B5792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44F5C-61E8-33BC-9310-392820D09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FB5C8-B810-D7F2-DA84-0E5DC402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CCF-B990-480E-89F4-7F1D07895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309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3681F-2821-426C-76DB-41709E271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BE8ED-E459-77B4-DDA9-4AF8347D6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D380C-69F5-DF44-0AAD-3FDA1E9B2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731F-C7A3-436B-91E6-CA3662B5792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8600B-117B-3C9A-34FE-0A75A432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00627-F7CF-DBAA-BAD3-CFA3F2E4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CCF-B990-480E-89F4-7F1D07895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73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A3E7-1047-9DEE-3E0C-6DD15E3F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C18-0EA6-7577-30B9-D43C9A50F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07E97-40DE-EB69-C002-295FDD0D0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688C4-CB18-0DA9-81B3-97996B47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731F-C7A3-436B-91E6-CA3662B5792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96B92-D375-00A9-7A6C-9E8C4D33A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EFECB-78F6-CFD6-6A94-5E9FCF4E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CCF-B990-480E-89F4-7F1D07895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43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DF6F-66B1-C181-1811-A66686B9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32C08-1E31-CE00-8A9B-16882F238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14FB6-FE24-839E-5F60-04307AB2E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31BF3-A79B-8E2E-9D02-7961D931E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B7C295-E855-E355-7478-60BE07AA5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D91936-0506-7E47-5BFC-ADF90A65A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731F-C7A3-436B-91E6-CA3662B5792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633DDB-CC27-50D8-653C-1F5367836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CE06F-BD31-8108-AA9C-04C3CD5C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CCF-B990-480E-89F4-7F1D07895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7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9C97D-1587-C8F1-387E-EBE73BEB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30472-1494-0560-8071-455ECC4C3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731F-C7A3-436B-91E6-CA3662B5792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590D7-8932-A13A-6A69-30BA6702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F305E-F425-9156-E988-31D123EAD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CCF-B990-480E-89F4-7F1D07895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58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AD2FBB-83CA-C28A-1DDF-AF573E18C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731F-C7A3-436B-91E6-CA3662B5792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DE9DDD-FC2B-3644-26BE-5E443D512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856C8-F11A-985B-F5A9-68BD0AD6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CCF-B990-480E-89F4-7F1D07895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57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2617-652A-F1D5-A79E-63496DA8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AF684-199A-D113-9DA9-BF5081317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1B881-357F-406D-6B89-B70E1969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3D9CD4-41D7-0377-CBBA-121CBBC2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731F-C7A3-436B-91E6-CA3662B5792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01C74-F1EE-7AAF-84CE-1D529BFC0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F3543-B822-83CF-2255-298A2503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CCF-B990-480E-89F4-7F1D07895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642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C356-670E-4760-71DE-4F148308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DC2C53-F77D-B6AB-2A6B-B2763E7E62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69D0B-89FA-6DE1-DD49-20B5E0240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4CB4C-2A98-1403-8E63-0AA230A52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731F-C7A3-436B-91E6-CA3662B5792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51C8C-463A-76E9-CFE9-9A6D1CE4F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C275A-EB23-1E59-8C3A-15DCEF75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CCF-B990-480E-89F4-7F1D07895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70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33388B-FE4D-AFD2-E4DE-31B5CC74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20383-3013-6D0C-73A2-30CEFB074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786DE-1153-AB3F-1B94-54D9C606DB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5F731F-C7A3-436B-91E6-CA3662B5792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98965-5CB3-CA17-CF42-F12F179C1D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CA604-19EE-2F3E-89E7-7BCFC477F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D99CCF-B990-480E-89F4-7F1D07895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47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1EFD3035-A582-45DD-89A5-82ABE6A7D46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679246" y="1802267"/>
            <a:ext cx="7041696" cy="1143000"/>
          </a:xfrm>
          <a:noFill/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dirty="0"/>
              <a:t>Operating-System Structures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52027EA-FE4C-DEA2-8321-D73F6A9C0E2C}"/>
              </a:ext>
            </a:extLst>
          </p:cNvPr>
          <p:cNvSpPr txBox="1">
            <a:spLocks noChangeArrowheads="1"/>
          </p:cNvSpPr>
          <p:nvPr/>
        </p:nvSpPr>
        <p:spPr>
          <a:xfrm>
            <a:off x="2667000" y="3602038"/>
            <a:ext cx="6858000" cy="165576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2000" dirty="0">
                <a:ea typeface="等线" panose="02010600030101010101" pitchFamily="2" charset="-122"/>
              </a:rPr>
              <a:t>X</a:t>
            </a:r>
            <a:r>
              <a:rPr lang="en-US" altLang="zh-CN" sz="2000" dirty="0"/>
              <a:t>in Liu</a:t>
            </a:r>
          </a:p>
          <a:p>
            <a:pPr marL="0" indent="0" algn="ctr">
              <a:buNone/>
            </a:pPr>
            <a:r>
              <a:rPr lang="en-US" altLang="en-US" sz="2000" dirty="0">
                <a:ea typeface="等线" panose="02010600030101010101" pitchFamily="2" charset="-122"/>
              </a:rPr>
              <a:t>xl24j@fsu.edu</a:t>
            </a:r>
          </a:p>
          <a:p>
            <a:pPr marL="0" indent="0" algn="ctr">
              <a:buNone/>
            </a:pPr>
            <a:r>
              <a:rPr lang="en-US" altLang="en-US" sz="2000" dirty="0">
                <a:ea typeface="等线" panose="02010600030101010101" pitchFamily="2" charset="-122"/>
              </a:rPr>
              <a:t>COP 4610 Operating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A9EE909-C5A2-41F1-A857-667DFBB541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27301" y="220663"/>
            <a:ext cx="8290953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Operating System Component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3A7443B-7ADA-4411-B376-7A65FA9BD8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0913" y="1158876"/>
            <a:ext cx="10972800" cy="49053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Main Memory Management: Supports the loading of programs into memory, managing the allocation of memory, and ensuring that the memory is used efficiently.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Secondary Storage Management: Works alongside file management to handle the storage of data on disk drives, ensuring files and directories are properly stored and retrievable.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I/O Device Management: Manages the input and output devices, supporting I/O operations required by programs and ensuring proper device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4134918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A9EE909-C5A2-41F1-A857-667DFBB541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27301" y="220663"/>
            <a:ext cx="7739063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3A7443B-7ADA-4411-B376-7A65FA9BD8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0913" y="1158876"/>
            <a:ext cx="10972800" cy="49053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Security Management: Supports protection and security services, ensuring that access to system resources is controlled and that the system is secure from unauthorized access.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Command Interpreter System: Supports the user interface (UI) by providing a way for users to interact with the operating system, whether through a Command-Line Interface (CLI) or a Graphical User Interface (GUI).</a:t>
            </a:r>
          </a:p>
        </p:txBody>
      </p:sp>
    </p:spTree>
    <p:extLst>
      <p:ext uri="{BB962C8B-B14F-4D97-AF65-F5344CB8AC3E}">
        <p14:creationId xmlns:p14="http://schemas.microsoft.com/office/powerpoint/2010/main" val="2991428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D62FB-5E03-E057-3011-A28E223E3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567" y="1270275"/>
            <a:ext cx="10838093" cy="36317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Download Zoom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212529"/>
              </a:solidFill>
              <a:latin typeface="Arial" panose="020B0604020202020204" pitchFamily="34" charset="0"/>
              <a:ea typeface="proxima-nova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12529"/>
                </a:solidFill>
                <a:latin typeface="Arial" panose="020B0604020202020204" pitchFamily="34" charset="0"/>
                <a:ea typeface="proxima-nova"/>
              </a:rPr>
              <a:t>Go to the Zoom software download page.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212529"/>
              </a:solidFill>
              <a:latin typeface="Arial" panose="020B0604020202020204" pitchFamily="34" charset="0"/>
              <a:ea typeface="proxima-nova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12529"/>
                </a:solidFill>
                <a:latin typeface="Arial" panose="020B0604020202020204" pitchFamily="34" charset="0"/>
                <a:ea typeface="proxima-nova"/>
              </a:rPr>
              <a:t>Click Download and save the file to your local storage</a:t>
            </a:r>
            <a:r>
              <a:rPr lang="en-US" altLang="zh-CN" sz="1400" dirty="0">
                <a:solidFill>
                  <a:srgbClr val="212529"/>
                </a:solidFill>
                <a:latin typeface="Arial" panose="020B0604020202020204" pitchFamily="34" charset="0"/>
                <a:ea typeface="proxima-nova"/>
              </a:rPr>
              <a:t>.</a:t>
            </a:r>
            <a:r>
              <a:rPr lang="zh-CN" altLang="zh-CN" sz="1400" dirty="0">
                <a:solidFill>
                  <a:srgbClr val="212529"/>
                </a:solidFill>
                <a:latin typeface="Arial" panose="020B0604020202020204" pitchFamily="34" charset="0"/>
                <a:ea typeface="proxima-nova"/>
              </a:rPr>
              <a:t> </a:t>
            </a:r>
            <a:br>
              <a:rPr lang="zh-CN" altLang="zh-CN" sz="1400" dirty="0">
                <a:solidFill>
                  <a:srgbClr val="212529"/>
                </a:solidFill>
                <a:latin typeface="Arial" panose="020B0604020202020204" pitchFamily="34" charset="0"/>
                <a:ea typeface="proxima-nova"/>
              </a:rPr>
            </a:br>
            <a:r>
              <a:rPr lang="zh-CN" altLang="zh-CN" sz="1400" dirty="0">
                <a:solidFill>
                  <a:srgbClr val="212529"/>
                </a:solidFill>
                <a:latin typeface="Arial" panose="020B0604020202020204" pitchFamily="34" charset="0"/>
                <a:ea typeface="proxima-nova"/>
              </a:rPr>
              <a:t>  </a:t>
            </a:r>
            <a:r>
              <a:rPr lang="zh-CN" altLang="zh-CN" sz="11500" dirty="0">
                <a:solidFill>
                  <a:srgbClr val="212529"/>
                </a:solidFill>
                <a:latin typeface="Arial" panose="020B0604020202020204" pitchFamily="34" charset="0"/>
                <a:ea typeface="proxima-nova"/>
              </a:rPr>
              <a:t>           </a:t>
            </a:r>
            <a:endParaRPr lang="zh-CN" altLang="zh-CN" sz="1400" dirty="0">
              <a:solidFill>
                <a:srgbClr val="212529"/>
              </a:solidFill>
              <a:latin typeface="Arial" panose="020B0604020202020204" pitchFamily="34" charset="0"/>
              <a:ea typeface="proxima-nova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>
              <a:latin typeface="Arial" panose="020B0604020202020204" pitchFamily="34" charset="0"/>
            </a:endParaRPr>
          </a:p>
        </p:txBody>
      </p:sp>
      <p:pic>
        <p:nvPicPr>
          <p:cNvPr id="1026" name="Picture 2" descr="Click 'Download' to access the Zoom Download Center">
            <a:extLst>
              <a:ext uri="{FF2B5EF4-FFF2-40B4-BE49-F238E27FC236}">
                <a16:creationId xmlns:a16="http://schemas.microsoft.com/office/drawing/2014/main" id="{8F2CD59F-86C1-A12E-2A0F-77571195D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710" y="1122968"/>
            <a:ext cx="4380469" cy="18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ave installer file to Downloads folder">
            <a:extLst>
              <a:ext uri="{FF2B5EF4-FFF2-40B4-BE49-F238E27FC236}">
                <a16:creationId xmlns:a16="http://schemas.microsoft.com/office/drawing/2014/main" id="{8DB5EA29-758A-2BF9-181F-4C39BC75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594" y="3335962"/>
            <a:ext cx="5488585" cy="313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B8D4F0B2-9610-F7C6-D749-1AE31EE69295}"/>
              </a:ext>
            </a:extLst>
          </p:cNvPr>
          <p:cNvSpPr txBox="1">
            <a:spLocks noChangeArrowheads="1"/>
          </p:cNvSpPr>
          <p:nvPr/>
        </p:nvSpPr>
        <p:spPr>
          <a:xfrm>
            <a:off x="1163394" y="233263"/>
            <a:ext cx="8066088" cy="5762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4000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77D5B59-05FB-92EA-FCD5-E3044DE9D051}"/>
              </a:ext>
            </a:extLst>
          </p:cNvPr>
          <p:cNvSpPr txBox="1">
            <a:spLocks noChangeArrowheads="1"/>
          </p:cNvSpPr>
          <p:nvPr/>
        </p:nvSpPr>
        <p:spPr>
          <a:xfrm>
            <a:off x="224567" y="76541"/>
            <a:ext cx="12698569" cy="88970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Example: How OS Components Manage Tasks with </a:t>
            </a:r>
          </a:p>
          <a:p>
            <a:r>
              <a:rPr lang="en-US" altLang="en-US" sz="4000" dirty="0"/>
              <a:t>Zoom (Windows)</a:t>
            </a:r>
          </a:p>
        </p:txBody>
      </p:sp>
      <p:pic>
        <p:nvPicPr>
          <p:cNvPr id="10" name="Picture 2" descr="Device Management in Operating System">
            <a:extLst>
              <a:ext uri="{FF2B5EF4-FFF2-40B4-BE49-F238E27FC236}">
                <a16:creationId xmlns:a16="http://schemas.microsoft.com/office/drawing/2014/main" id="{DD9109B1-31E1-D984-C324-59B06C36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12" y="3086156"/>
            <a:ext cx="3794972" cy="366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15D96E30-A8F5-8639-1D67-82BC410A9B14}"/>
              </a:ext>
            </a:extLst>
          </p:cNvPr>
          <p:cNvSpPr/>
          <p:nvPr/>
        </p:nvSpPr>
        <p:spPr>
          <a:xfrm rot="2362389">
            <a:off x="3746600" y="3217120"/>
            <a:ext cx="564859" cy="63824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0A5DF5-5EB7-23C8-7E8A-5A42DF86570B}"/>
              </a:ext>
            </a:extLst>
          </p:cNvPr>
          <p:cNvSpPr txBox="1"/>
          <p:nvPr/>
        </p:nvSpPr>
        <p:spPr>
          <a:xfrm>
            <a:off x="3344474" y="2852067"/>
            <a:ext cx="2425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Primary Responsibility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246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99844E0-6CFA-36D3-A5BB-7EDA40BDB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853" y="1128041"/>
            <a:ext cx="4095750" cy="310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9CD00CA9-DDB6-E690-9256-DDE2682D5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853" y="4592058"/>
            <a:ext cx="510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78D001A-3A49-5AD9-2644-F120793A2F58}"/>
              </a:ext>
            </a:extLst>
          </p:cNvPr>
          <p:cNvSpPr txBox="1">
            <a:spLocks noChangeArrowheads="1"/>
          </p:cNvSpPr>
          <p:nvPr/>
        </p:nvSpPr>
        <p:spPr>
          <a:xfrm>
            <a:off x="224567" y="76541"/>
            <a:ext cx="12698569" cy="88970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Example: How OS Components Manage Tasks with </a:t>
            </a:r>
          </a:p>
          <a:p>
            <a:r>
              <a:rPr lang="en-US" altLang="en-US" sz="4000" dirty="0"/>
              <a:t>Zoom (Cont.)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2768A9-339C-DDAD-A99A-939D46333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567" y="1533838"/>
            <a:ext cx="6678509" cy="32316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Start Installation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212529"/>
              </a:solidFill>
              <a:latin typeface="Arial" panose="020B0604020202020204" pitchFamily="34" charset="0"/>
              <a:ea typeface="proxima-nova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12529"/>
                </a:solidFill>
                <a:latin typeface="Arial" panose="020B0604020202020204" pitchFamily="34" charset="0"/>
                <a:ea typeface="proxima-nova"/>
              </a:rPr>
              <a:t>OS needs to start a new process to install the file.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400" dirty="0">
                <a:solidFill>
                  <a:srgbClr val="212529"/>
                </a:solidFill>
                <a:latin typeface="Arial" panose="020B0604020202020204" pitchFamily="34" charset="0"/>
                <a:ea typeface="proxima-nova"/>
              </a:rPr>
            </a:br>
            <a:r>
              <a:rPr lang="zh-CN" altLang="zh-CN" sz="1400" dirty="0">
                <a:solidFill>
                  <a:srgbClr val="212529"/>
                </a:solidFill>
                <a:latin typeface="Arial" panose="020B0604020202020204" pitchFamily="34" charset="0"/>
                <a:ea typeface="proxima-nova"/>
              </a:rPr>
              <a:t>  </a:t>
            </a:r>
            <a:r>
              <a:rPr lang="zh-CN" altLang="zh-CN" sz="11500" dirty="0">
                <a:solidFill>
                  <a:srgbClr val="212529"/>
                </a:solidFill>
                <a:latin typeface="Arial" panose="020B0604020202020204" pitchFamily="34" charset="0"/>
                <a:ea typeface="proxima-nova"/>
              </a:rPr>
              <a:t>           </a:t>
            </a:r>
            <a:endParaRPr lang="zh-CN" altLang="zh-CN" sz="1400" dirty="0">
              <a:solidFill>
                <a:srgbClr val="212529"/>
              </a:solidFill>
              <a:latin typeface="Arial" panose="020B0604020202020204" pitchFamily="34" charset="0"/>
              <a:ea typeface="proxima-nova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>
              <a:latin typeface="Arial" panose="020B0604020202020204" pitchFamily="34" charset="0"/>
            </a:endParaRPr>
          </a:p>
        </p:txBody>
      </p:sp>
      <p:pic>
        <p:nvPicPr>
          <p:cNvPr id="5" name="Picture 2" descr="Device Management in Operating System">
            <a:extLst>
              <a:ext uri="{FF2B5EF4-FFF2-40B4-BE49-F238E27FC236}">
                <a16:creationId xmlns:a16="http://schemas.microsoft.com/office/drawing/2014/main" id="{1CD7B130-99F1-88D9-1FD9-D9B9FA902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9" y="3149665"/>
            <a:ext cx="3794972" cy="366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84E6A70-EDCE-F7D4-7373-1ADC71BBF264}"/>
              </a:ext>
            </a:extLst>
          </p:cNvPr>
          <p:cNvSpPr/>
          <p:nvPr/>
        </p:nvSpPr>
        <p:spPr>
          <a:xfrm rot="2330796">
            <a:off x="3250096" y="2950865"/>
            <a:ext cx="564859" cy="63824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F271F-7A3C-C6C1-AABC-BD87ECB21338}"/>
              </a:ext>
            </a:extLst>
          </p:cNvPr>
          <p:cNvSpPr txBox="1"/>
          <p:nvPr/>
        </p:nvSpPr>
        <p:spPr>
          <a:xfrm>
            <a:off x="3705397" y="2780333"/>
            <a:ext cx="2425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Primary Responsibility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714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78D001A-3A49-5AD9-2644-F120793A2F58}"/>
              </a:ext>
            </a:extLst>
          </p:cNvPr>
          <p:cNvSpPr txBox="1">
            <a:spLocks noChangeArrowheads="1"/>
          </p:cNvSpPr>
          <p:nvPr/>
        </p:nvSpPr>
        <p:spPr>
          <a:xfrm>
            <a:off x="224567" y="76541"/>
            <a:ext cx="12698569" cy="88970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Example: How OS Components Manage Tasks with </a:t>
            </a:r>
          </a:p>
          <a:p>
            <a:r>
              <a:rPr lang="en-US" altLang="en-US" sz="4000" dirty="0"/>
              <a:t>Zoom (Cont.)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2768A9-339C-DDAD-A99A-939D46333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102" y="1332256"/>
            <a:ext cx="7077754" cy="32316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Run Zoom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212529"/>
              </a:solidFill>
              <a:latin typeface="Arial" panose="020B0604020202020204" pitchFamily="34" charset="0"/>
              <a:ea typeface="proxima-nova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12529"/>
                </a:solidFill>
                <a:latin typeface="Arial" panose="020B0604020202020204" pitchFamily="34" charset="0"/>
                <a:ea typeface="proxima-nova"/>
              </a:rPr>
              <a:t>The program needs to be loaded into memory to run.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400" dirty="0">
                <a:solidFill>
                  <a:srgbClr val="212529"/>
                </a:solidFill>
                <a:latin typeface="Arial" panose="020B0604020202020204" pitchFamily="34" charset="0"/>
                <a:ea typeface="proxima-nova"/>
              </a:rPr>
            </a:br>
            <a:r>
              <a:rPr lang="zh-CN" altLang="zh-CN" sz="1400" dirty="0">
                <a:solidFill>
                  <a:srgbClr val="212529"/>
                </a:solidFill>
                <a:latin typeface="Arial" panose="020B0604020202020204" pitchFamily="34" charset="0"/>
                <a:ea typeface="proxima-nova"/>
              </a:rPr>
              <a:t>  </a:t>
            </a:r>
            <a:r>
              <a:rPr lang="zh-CN" altLang="zh-CN" sz="11500" dirty="0">
                <a:solidFill>
                  <a:srgbClr val="212529"/>
                </a:solidFill>
                <a:latin typeface="Arial" panose="020B0604020202020204" pitchFamily="34" charset="0"/>
                <a:ea typeface="proxima-nova"/>
              </a:rPr>
              <a:t>           </a:t>
            </a:r>
            <a:endParaRPr lang="zh-CN" altLang="zh-CN" sz="1400" dirty="0">
              <a:solidFill>
                <a:srgbClr val="212529"/>
              </a:solidFill>
              <a:latin typeface="Arial" panose="020B0604020202020204" pitchFamily="34" charset="0"/>
              <a:ea typeface="proxima-nova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>
              <a:latin typeface="Arial" panose="020B0604020202020204" pitchFamily="34" charset="0"/>
            </a:endParaRPr>
          </a:p>
        </p:txBody>
      </p:sp>
      <p:pic>
        <p:nvPicPr>
          <p:cNvPr id="5" name="Picture 2" descr="Device Management in Operating System">
            <a:extLst>
              <a:ext uri="{FF2B5EF4-FFF2-40B4-BE49-F238E27FC236}">
                <a16:creationId xmlns:a16="http://schemas.microsoft.com/office/drawing/2014/main" id="{1CD7B130-99F1-88D9-1FD9-D9B9FA902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78" y="2621630"/>
            <a:ext cx="3794972" cy="366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84E6A70-EDCE-F7D4-7373-1ADC71BBF264}"/>
              </a:ext>
            </a:extLst>
          </p:cNvPr>
          <p:cNvSpPr/>
          <p:nvPr/>
        </p:nvSpPr>
        <p:spPr>
          <a:xfrm rot="7175140">
            <a:off x="3881861" y="5417125"/>
            <a:ext cx="564859" cy="63824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F271F-7A3C-C6C1-AABC-BD87ECB21338}"/>
              </a:ext>
            </a:extLst>
          </p:cNvPr>
          <p:cNvSpPr txBox="1"/>
          <p:nvPr/>
        </p:nvSpPr>
        <p:spPr>
          <a:xfrm>
            <a:off x="4430332" y="5798799"/>
            <a:ext cx="2425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Primary Responsibility</a:t>
            </a:r>
            <a:endParaRPr lang="zh-CN" altLang="en-US" dirty="0"/>
          </a:p>
        </p:txBody>
      </p:sp>
      <p:pic>
        <p:nvPicPr>
          <p:cNvPr id="4" name="Picture 4" descr="Zoom main window">
            <a:extLst>
              <a:ext uri="{FF2B5EF4-FFF2-40B4-BE49-F238E27FC236}">
                <a16:creationId xmlns:a16="http://schemas.microsoft.com/office/drawing/2014/main" id="{62F35476-BD29-5CDF-B3C7-7F502259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807" y="2593550"/>
            <a:ext cx="4677039" cy="351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635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78D001A-3A49-5AD9-2644-F120793A2F58}"/>
              </a:ext>
            </a:extLst>
          </p:cNvPr>
          <p:cNvSpPr txBox="1">
            <a:spLocks noChangeArrowheads="1"/>
          </p:cNvSpPr>
          <p:nvPr/>
        </p:nvSpPr>
        <p:spPr>
          <a:xfrm>
            <a:off x="224567" y="76541"/>
            <a:ext cx="12698569" cy="88970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Example: How OS Components Manage Tasks with </a:t>
            </a:r>
          </a:p>
          <a:p>
            <a:r>
              <a:rPr lang="en-US" altLang="en-US" sz="4000" dirty="0"/>
              <a:t>Zoom (Cont.)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2768A9-339C-DDAD-A99A-939D46333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102" y="1332255"/>
            <a:ext cx="11202620" cy="32316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Use Zoom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212529"/>
              </a:solidFill>
              <a:latin typeface="Arial" panose="020B0604020202020204" pitchFamily="34" charset="0"/>
              <a:ea typeface="proxima-nova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12529"/>
                </a:solidFill>
                <a:latin typeface="Arial" panose="020B0604020202020204" pitchFamily="34" charset="0"/>
                <a:ea typeface="proxima-nova"/>
              </a:rPr>
              <a:t>Connect to the internet and use the camera, microphone, and speakers.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400" dirty="0">
                <a:solidFill>
                  <a:srgbClr val="212529"/>
                </a:solidFill>
                <a:latin typeface="Arial" panose="020B0604020202020204" pitchFamily="34" charset="0"/>
                <a:ea typeface="proxima-nova"/>
              </a:rPr>
            </a:br>
            <a:r>
              <a:rPr lang="zh-CN" altLang="zh-CN" sz="1400" dirty="0">
                <a:solidFill>
                  <a:srgbClr val="212529"/>
                </a:solidFill>
                <a:latin typeface="Arial" panose="020B0604020202020204" pitchFamily="34" charset="0"/>
                <a:ea typeface="proxima-nova"/>
              </a:rPr>
              <a:t>  </a:t>
            </a:r>
            <a:r>
              <a:rPr lang="zh-CN" altLang="zh-CN" sz="11500" dirty="0">
                <a:solidFill>
                  <a:srgbClr val="212529"/>
                </a:solidFill>
                <a:latin typeface="Arial" panose="020B0604020202020204" pitchFamily="34" charset="0"/>
                <a:ea typeface="proxima-nova"/>
              </a:rPr>
              <a:t>           </a:t>
            </a:r>
            <a:endParaRPr lang="zh-CN" altLang="zh-CN" sz="1400" dirty="0">
              <a:solidFill>
                <a:srgbClr val="212529"/>
              </a:solidFill>
              <a:latin typeface="Arial" panose="020B0604020202020204" pitchFamily="34" charset="0"/>
              <a:ea typeface="proxima-nova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>
              <a:latin typeface="Arial" panose="020B0604020202020204" pitchFamily="34" charset="0"/>
            </a:endParaRPr>
          </a:p>
        </p:txBody>
      </p:sp>
      <p:pic>
        <p:nvPicPr>
          <p:cNvPr id="5" name="Picture 2" descr="Device Management in Operating System">
            <a:extLst>
              <a:ext uri="{FF2B5EF4-FFF2-40B4-BE49-F238E27FC236}">
                <a16:creationId xmlns:a16="http://schemas.microsoft.com/office/drawing/2014/main" id="{1CD7B130-99F1-88D9-1FD9-D9B9FA902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78" y="2621630"/>
            <a:ext cx="3794972" cy="366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84E6A70-EDCE-F7D4-7373-1ADC71BBF264}"/>
              </a:ext>
            </a:extLst>
          </p:cNvPr>
          <p:cNvSpPr/>
          <p:nvPr/>
        </p:nvSpPr>
        <p:spPr>
          <a:xfrm rot="8028751">
            <a:off x="4298820" y="4577715"/>
            <a:ext cx="564859" cy="63824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F271F-7A3C-C6C1-AABC-BD87ECB21338}"/>
              </a:ext>
            </a:extLst>
          </p:cNvPr>
          <p:cNvSpPr txBox="1"/>
          <p:nvPr/>
        </p:nvSpPr>
        <p:spPr>
          <a:xfrm>
            <a:off x="4235713" y="5093728"/>
            <a:ext cx="2425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Primary Responsibility</a:t>
            </a:r>
            <a:endParaRPr lang="zh-CN" altLang="en-US" dirty="0"/>
          </a:p>
        </p:txBody>
      </p:sp>
      <p:pic>
        <p:nvPicPr>
          <p:cNvPr id="7" name="Picture 2" descr="Video Conference User Interface Video Conference Calls Window Overlay Stock  Illustration - Download Image Now - iStock">
            <a:extLst>
              <a:ext uri="{FF2B5EF4-FFF2-40B4-BE49-F238E27FC236}">
                <a16:creationId xmlns:a16="http://schemas.microsoft.com/office/drawing/2014/main" id="{DC95345C-3CA0-3348-6F2A-9876AFAC1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974" y="2867201"/>
            <a:ext cx="5327924" cy="316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1391CD1F-FD4A-55CA-CEE2-098A00778CCD}"/>
              </a:ext>
            </a:extLst>
          </p:cNvPr>
          <p:cNvSpPr/>
          <p:nvPr/>
        </p:nvSpPr>
        <p:spPr>
          <a:xfrm rot="13217775">
            <a:off x="1049733" y="5534160"/>
            <a:ext cx="564859" cy="63824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227E9-98BB-CFE0-7BDC-1449612FC555}"/>
              </a:ext>
            </a:extLst>
          </p:cNvPr>
          <p:cNvSpPr txBox="1"/>
          <p:nvPr/>
        </p:nvSpPr>
        <p:spPr>
          <a:xfrm>
            <a:off x="203102" y="6109292"/>
            <a:ext cx="2425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Primary Responsibility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065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07329BE-FCC4-898F-22AF-5E91CB50D4DC}"/>
              </a:ext>
            </a:extLst>
          </p:cNvPr>
          <p:cNvSpPr txBox="1">
            <a:spLocks noChangeArrowheads="1"/>
          </p:cNvSpPr>
          <p:nvPr/>
        </p:nvSpPr>
        <p:spPr>
          <a:xfrm>
            <a:off x="224568" y="76541"/>
            <a:ext cx="11765664" cy="88970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Kernel: The Core of the Operating System</a:t>
            </a:r>
          </a:p>
        </p:txBody>
      </p:sp>
      <p:pic>
        <p:nvPicPr>
          <p:cNvPr id="3" name="Picture 2" descr="What Is an OS Kernel? | Baeldung on Computer Science">
            <a:extLst>
              <a:ext uri="{FF2B5EF4-FFF2-40B4-BE49-F238E27FC236}">
                <a16:creationId xmlns:a16="http://schemas.microsoft.com/office/drawing/2014/main" id="{70645596-A8EF-18C1-2072-D102B0F3D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818" y="2045491"/>
            <a:ext cx="3672222" cy="350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evice Management in Operating System">
            <a:extLst>
              <a:ext uri="{FF2B5EF4-FFF2-40B4-BE49-F238E27FC236}">
                <a16:creationId xmlns:a16="http://schemas.microsoft.com/office/drawing/2014/main" id="{34371697-302E-7621-646C-D938C18C3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78" y="1749087"/>
            <a:ext cx="3794972" cy="366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E116DF-4D14-640E-771F-DFBF2F43BF10}"/>
              </a:ext>
            </a:extLst>
          </p:cNvPr>
          <p:cNvCxnSpPr>
            <a:cxnSpLocks/>
          </p:cNvCxnSpPr>
          <p:nvPr/>
        </p:nvCxnSpPr>
        <p:spPr>
          <a:xfrm>
            <a:off x="4082603" y="2691685"/>
            <a:ext cx="4404574" cy="1506828"/>
          </a:xfrm>
          <a:prstGeom prst="straightConnector1">
            <a:avLst/>
          </a:prstGeom>
          <a:ln w="63500">
            <a:headEnd type="triangle" w="lg" len="lg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EF94EF-6E54-1CF9-C1C4-9A87F05F0C47}"/>
              </a:ext>
            </a:extLst>
          </p:cNvPr>
          <p:cNvCxnSpPr>
            <a:cxnSpLocks/>
          </p:cNvCxnSpPr>
          <p:nvPr/>
        </p:nvCxnSpPr>
        <p:spPr>
          <a:xfrm>
            <a:off x="4468969" y="3656474"/>
            <a:ext cx="4018208" cy="542039"/>
          </a:xfrm>
          <a:prstGeom prst="straightConnector1">
            <a:avLst/>
          </a:prstGeom>
          <a:ln w="63500">
            <a:solidFill>
              <a:srgbClr val="FF0000"/>
            </a:solidFill>
            <a:headEnd type="triangle" w="lg" len="lg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08A33C-55F2-6E62-F4F9-C8659A0C918C}"/>
              </a:ext>
            </a:extLst>
          </p:cNvPr>
          <p:cNvCxnSpPr>
            <a:cxnSpLocks/>
          </p:cNvCxnSpPr>
          <p:nvPr/>
        </p:nvCxnSpPr>
        <p:spPr>
          <a:xfrm flipV="1">
            <a:off x="4082603" y="4198513"/>
            <a:ext cx="4404574" cy="465890"/>
          </a:xfrm>
          <a:prstGeom prst="straightConnector1">
            <a:avLst/>
          </a:prstGeom>
          <a:ln w="63500">
            <a:solidFill>
              <a:srgbClr val="D30F56"/>
            </a:solidFill>
            <a:headEnd type="triangle" w="lg" len="lg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A4E944-66D8-E3CE-0113-3BBA900C5CA7}"/>
              </a:ext>
            </a:extLst>
          </p:cNvPr>
          <p:cNvCxnSpPr>
            <a:cxnSpLocks/>
          </p:cNvCxnSpPr>
          <p:nvPr/>
        </p:nvCxnSpPr>
        <p:spPr>
          <a:xfrm flipV="1">
            <a:off x="2962141" y="4198513"/>
            <a:ext cx="5525036" cy="1054942"/>
          </a:xfrm>
          <a:prstGeom prst="straightConnector1">
            <a:avLst/>
          </a:prstGeom>
          <a:ln w="63500">
            <a:solidFill>
              <a:srgbClr val="1F1869"/>
            </a:solidFill>
            <a:headEnd type="triangle" w="lg" len="lg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FED876-199B-BA6D-FEA8-67C1B9B24AF5}"/>
              </a:ext>
            </a:extLst>
          </p:cNvPr>
          <p:cNvCxnSpPr>
            <a:cxnSpLocks/>
          </p:cNvCxnSpPr>
          <p:nvPr/>
        </p:nvCxnSpPr>
        <p:spPr>
          <a:xfrm>
            <a:off x="2962141" y="1931035"/>
            <a:ext cx="5525036" cy="2267478"/>
          </a:xfrm>
          <a:prstGeom prst="straightConnector1">
            <a:avLst/>
          </a:prstGeom>
          <a:ln w="63500">
            <a:solidFill>
              <a:srgbClr val="EADD62"/>
            </a:solidFill>
            <a:headEnd type="triangle" w="lg" len="lg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DC323-3EB9-FE0A-33FA-8FFD65CD8077}"/>
              </a:ext>
            </a:extLst>
          </p:cNvPr>
          <p:cNvCxnSpPr>
            <a:cxnSpLocks/>
          </p:cNvCxnSpPr>
          <p:nvPr/>
        </p:nvCxnSpPr>
        <p:spPr>
          <a:xfrm>
            <a:off x="2125014" y="2793754"/>
            <a:ext cx="6362163" cy="1404759"/>
          </a:xfrm>
          <a:prstGeom prst="straightConnector1">
            <a:avLst/>
          </a:prstGeom>
          <a:ln w="63500">
            <a:solidFill>
              <a:srgbClr val="1BB36F"/>
            </a:solidFill>
            <a:headEnd type="triangle" w="lg" len="lg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8373D6F-F5CD-3182-635D-F350DE388DBA}"/>
              </a:ext>
            </a:extLst>
          </p:cNvPr>
          <p:cNvCxnSpPr>
            <a:cxnSpLocks/>
          </p:cNvCxnSpPr>
          <p:nvPr/>
        </p:nvCxnSpPr>
        <p:spPr>
          <a:xfrm flipV="1">
            <a:off x="2125014" y="4198513"/>
            <a:ext cx="6362163" cy="218611"/>
          </a:xfrm>
          <a:prstGeom prst="straightConnector1">
            <a:avLst/>
          </a:prstGeom>
          <a:ln w="63500">
            <a:solidFill>
              <a:srgbClr val="0071BC"/>
            </a:solidFill>
            <a:headEnd type="triangle" w="lg" len="lg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06B44A-19B0-5EA9-5AA8-DC61FF51C860}"/>
              </a:ext>
            </a:extLst>
          </p:cNvPr>
          <p:cNvCxnSpPr>
            <a:cxnSpLocks/>
          </p:cNvCxnSpPr>
          <p:nvPr/>
        </p:nvCxnSpPr>
        <p:spPr>
          <a:xfrm>
            <a:off x="1738648" y="3693787"/>
            <a:ext cx="6748529" cy="504726"/>
          </a:xfrm>
          <a:prstGeom prst="straightConnector1">
            <a:avLst/>
          </a:prstGeom>
          <a:ln w="63500">
            <a:solidFill>
              <a:srgbClr val="3EB3E4"/>
            </a:solidFill>
            <a:headEnd type="triangle" w="lg" len="lg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499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What is Kernel in Operating System (OS)? - Javatpoint">
            <a:extLst>
              <a:ext uri="{FF2B5EF4-FFF2-40B4-BE49-F238E27FC236}">
                <a16:creationId xmlns:a16="http://schemas.microsoft.com/office/drawing/2014/main" id="{CA099C87-2113-882A-5D3E-3022E591C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1860"/>
            <a:ext cx="6552558" cy="412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07329BE-FCC4-898F-22AF-5E91CB50D4DC}"/>
              </a:ext>
            </a:extLst>
          </p:cNvPr>
          <p:cNvSpPr txBox="1">
            <a:spLocks noChangeArrowheads="1"/>
          </p:cNvSpPr>
          <p:nvPr/>
        </p:nvSpPr>
        <p:spPr>
          <a:xfrm>
            <a:off x="224568" y="76541"/>
            <a:ext cx="11765664" cy="88970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Kernel and Core Hardware Interaction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D5672-1F9E-0673-2474-3D3A86E0D808}"/>
              </a:ext>
            </a:extLst>
          </p:cNvPr>
          <p:cNvSpPr txBox="1"/>
          <p:nvPr/>
        </p:nvSpPr>
        <p:spPr>
          <a:xfrm>
            <a:off x="6429373" y="966246"/>
            <a:ext cx="5560859" cy="4200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Processor (CPU): </a:t>
            </a:r>
            <a:r>
              <a:rPr lang="en-US" altLang="zh-CN" sz="2000" dirty="0"/>
              <a:t>Manages process scheduling and execution.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Memory (RAM): </a:t>
            </a:r>
            <a:r>
              <a:rPr lang="en-US" altLang="zh-CN" sz="2000" dirty="0"/>
              <a:t>Handles memory allocation and avoids conflicts.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Disk (Storage): </a:t>
            </a:r>
            <a:r>
              <a:rPr lang="en-US" altLang="zh-CN" sz="2000" dirty="0"/>
              <a:t>Manages the file system, ensuring efficient and secure data storage.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Devices (I/O Devices): </a:t>
            </a:r>
            <a:r>
              <a:rPr lang="en-US" altLang="zh-CN" sz="2000" dirty="0"/>
              <a:t>Controls communication between hardware and user-level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11846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07329BE-FCC4-898F-22AF-5E91CB50D4DC}"/>
              </a:ext>
            </a:extLst>
          </p:cNvPr>
          <p:cNvSpPr txBox="1">
            <a:spLocks noChangeArrowheads="1"/>
          </p:cNvSpPr>
          <p:nvPr/>
        </p:nvSpPr>
        <p:spPr>
          <a:xfrm>
            <a:off x="224568" y="76541"/>
            <a:ext cx="11765664" cy="88970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Kernel Space and User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D5672-1F9E-0673-2474-3D3A86E0D808}"/>
              </a:ext>
            </a:extLst>
          </p:cNvPr>
          <p:cNvSpPr txBox="1"/>
          <p:nvPr/>
        </p:nvSpPr>
        <p:spPr>
          <a:xfrm>
            <a:off x="5848344" y="917912"/>
            <a:ext cx="614188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1" i="0" dirty="0">
                <a:solidFill>
                  <a:srgbClr val="111111"/>
                </a:solidFill>
                <a:effectLst/>
                <a:latin typeface="-apple-system"/>
              </a:rPr>
              <a:t>Kernel space </a:t>
            </a:r>
            <a:r>
              <a:rPr lang="en-US" altLang="zh-CN" sz="2000" b="0" i="0" dirty="0">
                <a:solidFill>
                  <a:srgbClr val="111111"/>
                </a:solidFill>
                <a:effectLst/>
                <a:latin typeface="-apple-system"/>
              </a:rPr>
              <a:t>is the memory area where the operating system kernel runs, with the highest level of privileges.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i="0" dirty="0">
                <a:solidFill>
                  <a:srgbClr val="111111"/>
                </a:solidFill>
                <a:effectLst/>
                <a:latin typeface="-apple-system"/>
              </a:rPr>
              <a:t>Function: </a:t>
            </a:r>
            <a:r>
              <a:rPr lang="en-US" altLang="zh-CN" sz="2000" b="0" i="0" dirty="0">
                <a:solidFill>
                  <a:srgbClr val="111111"/>
                </a:solidFill>
                <a:effectLst/>
                <a:latin typeface="-apple-system"/>
              </a:rPr>
              <a:t>Manages system resources such as memory, CPU, and device drivers.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i="0" dirty="0">
                <a:solidFill>
                  <a:srgbClr val="111111"/>
                </a:solidFill>
                <a:effectLst/>
                <a:latin typeface="-apple-system"/>
              </a:rPr>
              <a:t>Security: </a:t>
            </a:r>
            <a:r>
              <a:rPr lang="en-US" altLang="zh-CN" sz="2000" b="0" i="0" dirty="0">
                <a:solidFill>
                  <a:srgbClr val="111111"/>
                </a:solidFill>
                <a:effectLst/>
                <a:latin typeface="-apple-system"/>
              </a:rPr>
              <a:t>Due to its high privileges, kernel space code must be very stable and secure; any errors can cause system crashes.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i="0" dirty="0">
                <a:solidFill>
                  <a:srgbClr val="111111"/>
                </a:solidFill>
                <a:effectLst/>
                <a:latin typeface="-apple-system"/>
              </a:rPr>
              <a:t>Access: </a:t>
            </a:r>
            <a:r>
              <a:rPr lang="en-US" altLang="zh-CN" sz="2000" b="0" i="0" dirty="0">
                <a:solidFill>
                  <a:srgbClr val="111111"/>
                </a:solidFill>
                <a:effectLst/>
                <a:latin typeface="-apple-system"/>
              </a:rPr>
              <a:t>Only code running in kernel mode can access kernel space; user mode code cannot directly access it.</a:t>
            </a:r>
          </a:p>
          <a:p>
            <a:pPr algn="l"/>
            <a:r>
              <a:rPr lang="en-US" altLang="zh-CN" sz="2000" b="1" i="0" dirty="0">
                <a:solidFill>
                  <a:srgbClr val="111111"/>
                </a:solidFill>
                <a:effectLst/>
                <a:latin typeface="-apple-system"/>
              </a:rPr>
              <a:t>User space </a:t>
            </a:r>
            <a:r>
              <a:rPr lang="en-US" altLang="zh-CN" sz="2000" b="0" i="0" dirty="0">
                <a:solidFill>
                  <a:srgbClr val="111111"/>
                </a:solidFill>
                <a:effectLst/>
                <a:latin typeface="-apple-system"/>
              </a:rPr>
              <a:t>is the memory area where regular applications run, with lower privileges.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i="0" dirty="0">
                <a:solidFill>
                  <a:srgbClr val="111111"/>
                </a:solidFill>
                <a:effectLst/>
                <a:latin typeface="-apple-system"/>
              </a:rPr>
              <a:t>Function: </a:t>
            </a:r>
            <a:r>
              <a:rPr lang="en-US" altLang="zh-CN" sz="2000" b="0" i="0" dirty="0">
                <a:solidFill>
                  <a:srgbClr val="111111"/>
                </a:solidFill>
                <a:effectLst/>
                <a:latin typeface="-apple-system"/>
              </a:rPr>
              <a:t>Runs user applications like browsers, text editors, etc.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i="0" dirty="0">
                <a:solidFill>
                  <a:srgbClr val="111111"/>
                </a:solidFill>
                <a:effectLst/>
                <a:latin typeface="-apple-system"/>
              </a:rPr>
              <a:t>Security: </a:t>
            </a:r>
            <a:r>
              <a:rPr lang="en-US" altLang="zh-CN" sz="2000" b="0" i="0" dirty="0">
                <a:solidFill>
                  <a:srgbClr val="111111"/>
                </a:solidFill>
                <a:effectLst/>
                <a:latin typeface="-apple-system"/>
              </a:rPr>
              <a:t>Errors in user space typically do not affect the overall system stability due to its lower privileges.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i="0" dirty="0">
                <a:solidFill>
                  <a:srgbClr val="111111"/>
                </a:solidFill>
                <a:effectLst/>
                <a:latin typeface="-apple-system"/>
              </a:rPr>
              <a:t>Access: </a:t>
            </a:r>
            <a:r>
              <a:rPr lang="en-US" altLang="zh-CN" sz="2000" b="0" i="0" dirty="0">
                <a:solidFill>
                  <a:srgbClr val="111111"/>
                </a:solidFill>
                <a:effectLst/>
                <a:latin typeface="-apple-system"/>
              </a:rPr>
              <a:t>Code running in user mode can only access user space and must use system calls to interact with the kernel.</a:t>
            </a:r>
          </a:p>
        </p:txBody>
      </p:sp>
      <p:pic>
        <p:nvPicPr>
          <p:cNvPr id="31748" name="Picture 4" descr="User Space vs Kernel Space Development (For an experienced Dev) :  r/learnprogramming">
            <a:extLst>
              <a:ext uri="{FF2B5EF4-FFF2-40B4-BE49-F238E27FC236}">
                <a16:creationId xmlns:a16="http://schemas.microsoft.com/office/drawing/2014/main" id="{D9EF60C2-61D8-F75A-1F88-1861840D1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8" y="1506829"/>
            <a:ext cx="5254211" cy="355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375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What is Operating System, Kernel and Types of kernels">
            <a:extLst>
              <a:ext uri="{FF2B5EF4-FFF2-40B4-BE49-F238E27FC236}">
                <a16:creationId xmlns:a16="http://schemas.microsoft.com/office/drawing/2014/main" id="{504C898C-3EA6-D3F8-C7EE-21AF34A65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3497"/>
            <a:ext cx="5077679" cy="455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56FDB5A-B06D-E739-7822-A42C18F17372}"/>
              </a:ext>
            </a:extLst>
          </p:cNvPr>
          <p:cNvSpPr txBox="1">
            <a:spLocks noChangeArrowheads="1"/>
          </p:cNvSpPr>
          <p:nvPr/>
        </p:nvSpPr>
        <p:spPr>
          <a:xfrm>
            <a:off x="224568" y="76541"/>
            <a:ext cx="11765664" cy="88970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Understanding the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510D9-05BB-DC81-863D-2C4064F38DAD}"/>
              </a:ext>
            </a:extLst>
          </p:cNvPr>
          <p:cNvSpPr txBox="1"/>
          <p:nvPr/>
        </p:nvSpPr>
        <p:spPr>
          <a:xfrm>
            <a:off x="5280339" y="1153497"/>
            <a:ext cx="6619739" cy="4662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Task Management: </a:t>
            </a:r>
            <a:r>
              <a:rPr lang="en-US" altLang="zh-CN" sz="2000" dirty="0"/>
              <a:t>Schedules and manages processes.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Memory Management: </a:t>
            </a:r>
            <a:r>
              <a:rPr lang="en-US" altLang="zh-CN" sz="2000" dirty="0"/>
              <a:t>Allocates memory to processes.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Device I/O Management: </a:t>
            </a:r>
            <a:r>
              <a:rPr lang="en-US" altLang="zh-CN" sz="2000" dirty="0"/>
              <a:t>Controls interactions with external devices.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Synchronization &amp; Communication: </a:t>
            </a:r>
            <a:r>
              <a:rPr lang="en-US" altLang="zh-CN" sz="2000" dirty="0"/>
              <a:t>Ensures smooth process interaction.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Interrupt &amp; Event Handling: </a:t>
            </a:r>
            <a:r>
              <a:rPr lang="en-US" altLang="zh-CN" sz="2000" dirty="0"/>
              <a:t>Responds to hardware events and interrupts.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Timer Management: </a:t>
            </a:r>
            <a:r>
              <a:rPr lang="en-US" altLang="zh-CN" sz="2000" dirty="0"/>
              <a:t>Manages system time and timers.</a:t>
            </a:r>
          </a:p>
        </p:txBody>
      </p:sp>
    </p:spTree>
    <p:extLst>
      <p:ext uri="{BB962C8B-B14F-4D97-AF65-F5344CB8AC3E}">
        <p14:creationId xmlns:p14="http://schemas.microsoft.com/office/powerpoint/2010/main" val="2196107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86BA1119-0E5B-4C51-B6FA-28152283A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3394" y="233263"/>
            <a:ext cx="8066088" cy="57626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1102DF7-4A96-4DB4-93EE-EFEEB0DC39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83372" y="1163637"/>
            <a:ext cx="10629586" cy="4530725"/>
          </a:xfrm>
        </p:spPr>
        <p:txBody>
          <a:bodyPr>
            <a:normAutofit/>
          </a:bodyPr>
          <a:lstStyle/>
          <a:p>
            <a:r>
              <a:rPr lang="en-US" altLang="en-US" dirty="0"/>
              <a:t>Operating System Services</a:t>
            </a:r>
          </a:p>
          <a:p>
            <a:pPr lvl="1"/>
            <a:r>
              <a:rPr lang="en-US" altLang="en-US" dirty="0"/>
              <a:t>Identify services provided by an operating system</a:t>
            </a:r>
          </a:p>
          <a:p>
            <a:r>
              <a:rPr lang="en-US" altLang="en-US" dirty="0"/>
              <a:t>Operating System Structure</a:t>
            </a:r>
          </a:p>
          <a:p>
            <a:pPr lvl="1"/>
            <a:r>
              <a:rPr lang="en-US" altLang="en-US" dirty="0"/>
              <a:t>Compare and contrast monolithic, layered, microkernel, modular, and hybrid strategies for designing operating systems</a:t>
            </a:r>
          </a:p>
          <a:p>
            <a:r>
              <a:rPr lang="en-US" altLang="en-US" dirty="0"/>
              <a:t>User and Operating System-Interface (</a:t>
            </a:r>
            <a:r>
              <a:rPr lang="en-US" altLang="en-US" b="1" dirty="0"/>
              <a:t>Shell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Design and implement kernel modules for interacting with a Linux kernel (</a:t>
            </a:r>
            <a:r>
              <a:rPr lang="en-US" altLang="en-US" b="1" dirty="0"/>
              <a:t>Prepare for Project 1: Shell Programming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System Calls</a:t>
            </a:r>
          </a:p>
          <a:p>
            <a:pPr lvl="1"/>
            <a:r>
              <a:rPr lang="en-US" altLang="en-US" dirty="0"/>
              <a:t>Illustrate how system calls are used to provide operating system services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40895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6CD12CFE-09B0-48A4-9AEE-9A58E11BB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2806" y="169148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Operating System Structure</a:t>
            </a:r>
          </a:p>
        </p:txBody>
      </p:sp>
      <p:sp>
        <p:nvSpPr>
          <p:cNvPr id="76803" name="Content Placeholder 2">
            <a:extLst>
              <a:ext uri="{FF2B5EF4-FFF2-40B4-BE49-F238E27FC236}">
                <a16:creationId xmlns:a16="http://schemas.microsoft.com/office/drawing/2014/main" id="{7C77CAAD-91EB-4676-A633-22880A53EE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12806" y="1601519"/>
            <a:ext cx="6918325" cy="2841693"/>
          </a:xfrm>
        </p:spPr>
        <p:txBody>
          <a:bodyPr/>
          <a:lstStyle/>
          <a:p>
            <a:r>
              <a:rPr lang="en-US" altLang="en-US" dirty="0"/>
              <a:t>General-purpose OS is very large program</a:t>
            </a:r>
          </a:p>
          <a:p>
            <a:r>
              <a:rPr lang="en-US" altLang="en-US" dirty="0"/>
              <a:t>Various ways to structure ones</a:t>
            </a:r>
          </a:p>
          <a:p>
            <a:pPr lvl="1"/>
            <a:r>
              <a:rPr lang="en-US" altLang="en-US" dirty="0"/>
              <a:t>Simple structure – MS-DOS</a:t>
            </a:r>
          </a:p>
          <a:p>
            <a:pPr lvl="1"/>
            <a:r>
              <a:rPr lang="en-US" altLang="en-US" dirty="0"/>
              <a:t>More complex – UNIX</a:t>
            </a:r>
          </a:p>
          <a:p>
            <a:pPr lvl="1"/>
            <a:r>
              <a:rPr lang="en-US" altLang="en-US" dirty="0"/>
              <a:t>Layered – an abstraction</a:t>
            </a:r>
          </a:p>
          <a:p>
            <a:pPr lvl="1"/>
            <a:r>
              <a:rPr lang="en-US" altLang="en-US" dirty="0"/>
              <a:t>Microkernel – Mach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E377E7B4-9EBE-4C2B-8887-F7A7B2906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0887" y="212212"/>
            <a:ext cx="10558533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Monolithic Structure: The Original UNIX Design</a:t>
            </a:r>
            <a:endParaRPr lang="en-US" altLang="en-US" dirty="0"/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FC6D798A-4128-40D0-B643-81391EF173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0006" y="1155701"/>
            <a:ext cx="11024315" cy="4073525"/>
          </a:xfrm>
        </p:spPr>
        <p:txBody>
          <a:bodyPr>
            <a:normAutofit/>
          </a:bodyPr>
          <a:lstStyle/>
          <a:p>
            <a:r>
              <a:rPr lang="en-US" altLang="en-US" dirty="0"/>
              <a:t>UNIX: Limited by hardware functionality</a:t>
            </a:r>
          </a:p>
          <a:p>
            <a:r>
              <a:rPr lang="en-US" altLang="en-US" dirty="0"/>
              <a:t>Simple Structure: The original UNIX OS had minimal structuring.</a:t>
            </a:r>
          </a:p>
          <a:p>
            <a:r>
              <a:rPr lang="en-US" altLang="en-US" dirty="0"/>
              <a:t>Two Parts:</a:t>
            </a:r>
          </a:p>
          <a:p>
            <a:pPr lvl="1"/>
            <a:r>
              <a:rPr lang="en-US" altLang="en-US" dirty="0"/>
              <a:t>System programs</a:t>
            </a:r>
          </a:p>
          <a:p>
            <a:pPr lvl="1"/>
            <a:r>
              <a:rPr lang="en-US" altLang="en-US" dirty="0"/>
              <a:t>The kernel</a:t>
            </a:r>
          </a:p>
          <a:p>
            <a:r>
              <a:rPr lang="en-US" altLang="en-US" dirty="0"/>
              <a:t>The Kernel:</a:t>
            </a:r>
          </a:p>
          <a:p>
            <a:pPr lvl="1"/>
            <a:r>
              <a:rPr lang="en-US" altLang="en-US" dirty="0"/>
              <a:t>Sits between system calls and physical hardware</a:t>
            </a:r>
          </a:p>
          <a:p>
            <a:pPr lvl="1"/>
            <a:r>
              <a:rPr lang="en-US" altLang="en-US" dirty="0"/>
              <a:t>Handles file system, CPU scheduling, memory management, and other OS functions—all within a single layer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CFC2B06-0A35-4F30-AA6D-A9E4B2E7F3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7601" y="206376"/>
            <a:ext cx="76930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Traditional UNIX System Structure</a:t>
            </a:r>
          </a:p>
        </p:txBody>
      </p:sp>
      <p:sp>
        <p:nvSpPr>
          <p:cNvPr id="43011" name="TextBox 1">
            <a:extLst>
              <a:ext uri="{FF2B5EF4-FFF2-40B4-BE49-F238E27FC236}">
                <a16:creationId xmlns:a16="http://schemas.microsoft.com/office/drawing/2014/main" id="{5706A7FC-049C-41F9-8FDB-970715988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7601" y="1043190"/>
            <a:ext cx="71097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000" dirty="0">
                <a:latin typeface="+mn-lt"/>
              </a:rPr>
              <a:t>Beyond simple but not fully layered</a:t>
            </a:r>
          </a:p>
        </p:txBody>
      </p:sp>
      <p:pic>
        <p:nvPicPr>
          <p:cNvPr id="79876" name="Picture 2">
            <a:extLst>
              <a:ext uri="{FF2B5EF4-FFF2-40B4-BE49-F238E27FC236}">
                <a16:creationId xmlns:a16="http://schemas.microsoft.com/office/drawing/2014/main" id="{0AF4FCDF-1BC0-40A0-B88F-416549435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88" y="1589485"/>
            <a:ext cx="7977613" cy="481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 descr="Kenneth Thompson &amp; Dennis Ritchie Develop UNIX, Making Open Systems  Possible : History of Information">
            <a:extLst>
              <a:ext uri="{FF2B5EF4-FFF2-40B4-BE49-F238E27FC236}">
                <a16:creationId xmlns:a16="http://schemas.microsoft.com/office/drawing/2014/main" id="{035FF689-71B6-3291-C013-FBE4004BF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544" y="3900327"/>
            <a:ext cx="3148907" cy="250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724143-EF50-8F11-9E46-CA1917F7B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2179" y="2921168"/>
            <a:ext cx="32702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US" altLang="en-US" sz="2000" dirty="0">
                <a:latin typeface="+mn-lt"/>
              </a:rPr>
              <a:t>Kenneth Thompson </a:t>
            </a:r>
          </a:p>
          <a:p>
            <a:pPr algn="ctr">
              <a:defRPr/>
            </a:pPr>
            <a:r>
              <a:rPr lang="en-US" altLang="en-US" sz="2000" dirty="0">
                <a:latin typeface="+mn-lt"/>
              </a:rPr>
              <a:t>&amp; </a:t>
            </a:r>
          </a:p>
          <a:p>
            <a:pPr algn="ctr">
              <a:defRPr/>
            </a:pPr>
            <a:r>
              <a:rPr lang="en-US" altLang="en-US" sz="2000" dirty="0">
                <a:latin typeface="+mn-lt"/>
              </a:rPr>
              <a:t>Dennis Ritchie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C38BB792-4B15-4757-85D3-D0B6840E0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5181" y="158380"/>
            <a:ext cx="7645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Linux System Structure</a:t>
            </a:r>
          </a:p>
        </p:txBody>
      </p:sp>
      <p:sp>
        <p:nvSpPr>
          <p:cNvPr id="81923" name="TextBox 1">
            <a:extLst>
              <a:ext uri="{FF2B5EF4-FFF2-40B4-BE49-F238E27FC236}">
                <a16:creationId xmlns:a16="http://schemas.microsoft.com/office/drawing/2014/main" id="{40FACBEC-A814-4EAA-BD5E-E6B0EC818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617" y="900692"/>
            <a:ext cx="69881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Verdana" panose="020B0604030504040204" pitchFamily="34" charset="0"/>
              </a:rPr>
              <a:t>Monolithic plus modular design</a:t>
            </a:r>
          </a:p>
        </p:txBody>
      </p:sp>
      <p:pic>
        <p:nvPicPr>
          <p:cNvPr id="81924" name="Picture 3">
            <a:extLst>
              <a:ext uri="{FF2B5EF4-FFF2-40B4-BE49-F238E27FC236}">
                <a16:creationId xmlns:a16="http://schemas.microsoft.com/office/drawing/2014/main" id="{3916281A-E631-49D0-A316-EE6C756C9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702" y="1466851"/>
            <a:ext cx="3386764" cy="5232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0" name="Picture 2" descr="Linux's Creator Is Sorry. But Will He Change? | WIRED">
            <a:extLst>
              <a:ext uri="{FF2B5EF4-FFF2-40B4-BE49-F238E27FC236}">
                <a16:creationId xmlns:a16="http://schemas.microsoft.com/office/drawing/2014/main" id="{8A0B26C2-C0A7-6371-E4E1-3553E5D69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740" y="4973887"/>
            <a:ext cx="2335775" cy="175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CC6E5C-2869-AB6D-40A5-26148BD92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271" y="4472122"/>
            <a:ext cx="23357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Verdana" panose="020B0604030504040204" pitchFamily="34" charset="0"/>
              </a:rPr>
              <a:t>Linus Torvalds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7D347B9A-F212-4276-94F4-7598F322B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19388" y="169327"/>
            <a:ext cx="80613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Layered Approach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EF88837C-C3AF-4F6B-BDE3-AD82D9B29A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8789" y="1233489"/>
            <a:ext cx="7521262" cy="4530725"/>
          </a:xfrm>
        </p:spPr>
        <p:txBody>
          <a:bodyPr>
            <a:normAutofit/>
          </a:bodyPr>
          <a:lstStyle/>
          <a:p>
            <a:r>
              <a:rPr lang="en-US" altLang="en-US" dirty="0"/>
              <a:t>The operating system is divided into a number of layers (levels), each built on top of lower layers.  The bottom layer (layer 0), is the hardware; the highest (layer N) is the user interface.</a:t>
            </a:r>
          </a:p>
          <a:p>
            <a:r>
              <a:rPr lang="en-US" altLang="en-US" dirty="0"/>
              <a:t>With modularity, layers are selected such that each uses functions (operations) and services of only lower-level layers</a:t>
            </a:r>
          </a:p>
        </p:txBody>
      </p:sp>
      <p:pic>
        <p:nvPicPr>
          <p:cNvPr id="83972" name="Picture 2">
            <a:extLst>
              <a:ext uri="{FF2B5EF4-FFF2-40B4-BE49-F238E27FC236}">
                <a16:creationId xmlns:a16="http://schemas.microsoft.com/office/drawing/2014/main" id="{407A23F2-DA55-4CEE-97C1-871903D96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755" y="1013029"/>
            <a:ext cx="3547958" cy="328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4" descr="Multics - Wikipedia">
            <a:extLst>
              <a:ext uri="{FF2B5EF4-FFF2-40B4-BE49-F238E27FC236}">
                <a16:creationId xmlns:a16="http://schemas.microsoft.com/office/drawing/2014/main" id="{FBC6A618-1BED-62F5-79D0-10B3A43881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9704" name="Picture 8">
            <a:extLst>
              <a:ext uri="{FF2B5EF4-FFF2-40B4-BE49-F238E27FC236}">
                <a16:creationId xmlns:a16="http://schemas.microsoft.com/office/drawing/2014/main" id="{9CFE251C-8581-6BE1-1B80-531ACBFE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124" y="4651411"/>
            <a:ext cx="2037262" cy="203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A877023E-2F55-41F6-99AD-606BBD5F50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57768" y="207964"/>
            <a:ext cx="368168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Microkernels</a:t>
            </a:r>
            <a:endParaRPr lang="en-US" altLang="en-US" sz="2400" dirty="0"/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F3C84D0A-C5EC-46A8-A546-5363A149B9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21263" y="1133833"/>
            <a:ext cx="4520483" cy="4857296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Moves as much from the kernel into user space</a:t>
            </a:r>
          </a:p>
          <a:p>
            <a:r>
              <a:rPr lang="en-US" altLang="en-US" sz="2000" dirty="0"/>
              <a:t>Communication takes place between user modules using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message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passing</a:t>
            </a:r>
          </a:p>
          <a:p>
            <a:r>
              <a:rPr lang="en-US" altLang="en-US" sz="2000" dirty="0"/>
              <a:t>Benefits:</a:t>
            </a:r>
          </a:p>
          <a:p>
            <a:pPr lvl="1"/>
            <a:r>
              <a:rPr lang="en-US" altLang="en-US" sz="2000" dirty="0"/>
              <a:t>Easier to extend a microkernel</a:t>
            </a:r>
          </a:p>
          <a:p>
            <a:pPr lvl="1"/>
            <a:r>
              <a:rPr lang="en-US" altLang="en-US" sz="2000" dirty="0"/>
              <a:t>Easier to port the operating system to new architectures</a:t>
            </a:r>
          </a:p>
          <a:p>
            <a:pPr lvl="1"/>
            <a:r>
              <a:rPr lang="en-US" altLang="en-US" sz="2000" dirty="0"/>
              <a:t>More reliable (less code is running in kernel mode)</a:t>
            </a:r>
          </a:p>
          <a:p>
            <a:pPr lvl="1"/>
            <a:r>
              <a:rPr lang="en-US" altLang="en-US" sz="2000" dirty="0"/>
              <a:t>More secure</a:t>
            </a:r>
          </a:p>
          <a:p>
            <a:r>
              <a:rPr lang="en-US" altLang="en-US" sz="2000" dirty="0"/>
              <a:t>Detriments:</a:t>
            </a:r>
          </a:p>
          <a:p>
            <a:pPr lvl="1"/>
            <a:r>
              <a:rPr lang="en-US" altLang="en-US" sz="2000" dirty="0"/>
              <a:t>Performance overhead of user space to kernel space communication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5BB36-C2EF-5419-99DB-B72A39B4C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50" y="1236863"/>
            <a:ext cx="6795238" cy="328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8954A814-12BC-495B-A1ED-BBB6D763DF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7279" y="164386"/>
            <a:ext cx="346656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Modules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C37B4459-CB96-4BE9-94C0-8976166526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7279" y="1163638"/>
            <a:ext cx="11372045" cy="4460649"/>
          </a:xfrm>
        </p:spPr>
        <p:txBody>
          <a:bodyPr/>
          <a:lstStyle/>
          <a:p>
            <a:r>
              <a:rPr lang="en-US" altLang="en-US" sz="2000" dirty="0"/>
              <a:t>Many modern operating systems implement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loadable</a:t>
            </a:r>
            <a:r>
              <a:rPr lang="en-US" altLang="en-US" sz="2000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kernel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mo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dules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LKMs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Uses object-oriented approach</a:t>
            </a:r>
          </a:p>
          <a:p>
            <a:pPr lvl="1"/>
            <a:r>
              <a:rPr lang="en-US" altLang="en-US" sz="2000" dirty="0"/>
              <a:t>Each core component is separate</a:t>
            </a:r>
          </a:p>
          <a:p>
            <a:pPr lvl="1"/>
            <a:r>
              <a:rPr lang="en-US" altLang="en-US" sz="2000" dirty="0"/>
              <a:t>Each talks to the others over known interfaces</a:t>
            </a:r>
          </a:p>
          <a:p>
            <a:pPr lvl="1"/>
            <a:r>
              <a:rPr lang="en-US" altLang="en-US" sz="2000" dirty="0"/>
              <a:t>Each is loadable as needed within the kernel</a:t>
            </a:r>
          </a:p>
          <a:p>
            <a:r>
              <a:rPr lang="en-US" altLang="en-US" sz="2000" dirty="0"/>
              <a:t>Overall, similar to layers but with more flexible</a:t>
            </a:r>
          </a:p>
          <a:p>
            <a:pPr lvl="1"/>
            <a:r>
              <a:rPr lang="en-US" altLang="en-US" sz="2000" dirty="0"/>
              <a:t>Linux, Solaris, etc</a:t>
            </a:r>
            <a:r>
              <a:rPr lang="en-US" altLang="en-US" dirty="0"/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A0BB8BEE-979C-4417-91EE-00F8240333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02429" y="239892"/>
            <a:ext cx="38786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Hybrid Systems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D41C8CF6-730E-4ECC-9656-D3926F90EE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7127" y="1233488"/>
            <a:ext cx="10792496" cy="4572226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Most modern operating systems are not one pure model</a:t>
            </a:r>
          </a:p>
          <a:p>
            <a:pPr lvl="1"/>
            <a:r>
              <a:rPr lang="en-US" altLang="en-US" sz="2000" dirty="0"/>
              <a:t>Hybrid combines multiple approaches to address performance, security, usability needs</a:t>
            </a:r>
          </a:p>
          <a:p>
            <a:pPr lvl="1"/>
            <a:r>
              <a:rPr lang="en-US" altLang="en-US" sz="2000" dirty="0"/>
              <a:t>Linux and Solaris kernels in kernel address space, so monolithic, plus modular for dynamic loading of functionality</a:t>
            </a:r>
          </a:p>
          <a:p>
            <a:pPr lvl="1"/>
            <a:r>
              <a:rPr lang="en-US" altLang="en-US" sz="2000" dirty="0"/>
              <a:t>Windows mostly monolithic, plus microkernel for different subsystem </a:t>
            </a:r>
            <a:r>
              <a:rPr lang="en-US" altLang="en-US" sz="2000" b="1" i="1" dirty="0"/>
              <a:t>personalities</a:t>
            </a:r>
          </a:p>
          <a:p>
            <a:r>
              <a:rPr lang="en-US" altLang="en-US" sz="2000" dirty="0"/>
              <a:t>Apple Mac OS X hybrid, layered,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Aqua</a:t>
            </a:r>
            <a:r>
              <a:rPr lang="en-US" altLang="en-US" sz="2000" dirty="0"/>
              <a:t> UI plus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Cocoa</a:t>
            </a:r>
            <a:r>
              <a:rPr lang="en-US" altLang="en-US" sz="2000" dirty="0"/>
              <a:t> programming environment</a:t>
            </a:r>
          </a:p>
          <a:p>
            <a:pPr lvl="1"/>
            <a:r>
              <a:rPr lang="en-US" altLang="en-US" sz="2000" dirty="0"/>
              <a:t>Below is kernel consisting of Mach microkernel and BSD Unix parts, plus I/O kit and dynamically loadable modules (called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kernel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extensions</a:t>
            </a:r>
            <a:r>
              <a:rPr lang="en-US" altLang="en-US" sz="2000" dirty="0"/>
              <a:t>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>
            <a:extLst>
              <a:ext uri="{FF2B5EF4-FFF2-40B4-BE49-F238E27FC236}">
                <a16:creationId xmlns:a16="http://schemas.microsoft.com/office/drawing/2014/main" id="{467BA55D-7A8C-4023-B3F3-3F18F7F629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79123" y="-90152"/>
            <a:ext cx="6296697" cy="1325563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macOS and iOS Structure</a:t>
            </a:r>
          </a:p>
        </p:txBody>
      </p:sp>
      <p:pic>
        <p:nvPicPr>
          <p:cNvPr id="94211" name="Content Placeholder 4">
            <a:extLst>
              <a:ext uri="{FF2B5EF4-FFF2-40B4-BE49-F238E27FC236}">
                <a16:creationId xmlns:a16="http://schemas.microsoft.com/office/drawing/2014/main" id="{4C8FD787-1D63-4CDB-A6AC-662FE711E4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64" y="1639172"/>
            <a:ext cx="4967368" cy="4095600"/>
          </a:xfrm>
        </p:spPr>
      </p:pic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1D1CC7A1-89FA-7406-063D-82ACC5ED3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80866" y="1639172"/>
            <a:ext cx="3898894" cy="40662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2AED329-F634-8535-C993-C24C4F8DC2C7}"/>
              </a:ext>
            </a:extLst>
          </p:cNvPr>
          <p:cNvSpPr txBox="1">
            <a:spLocks noChangeArrowheads="1"/>
          </p:cNvSpPr>
          <p:nvPr/>
        </p:nvSpPr>
        <p:spPr>
          <a:xfrm>
            <a:off x="8487714" y="5734772"/>
            <a:ext cx="1776211" cy="484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/>
              <a:t>Darwin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7F9AA46D-598C-BB41-C27E-9A90B9C15C0A}"/>
              </a:ext>
            </a:extLst>
          </p:cNvPr>
          <p:cNvSpPr/>
          <p:nvPr/>
        </p:nvSpPr>
        <p:spPr>
          <a:xfrm>
            <a:off x="6993227" y="4581883"/>
            <a:ext cx="1687669" cy="1111257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20FD61-E45C-86BC-E418-3D8C73BEA7CA}"/>
              </a:ext>
            </a:extLst>
          </p:cNvPr>
          <p:cNvSpPr txBox="1">
            <a:spLocks noChangeArrowheads="1"/>
          </p:cNvSpPr>
          <p:nvPr/>
        </p:nvSpPr>
        <p:spPr>
          <a:xfrm>
            <a:off x="7287032" y="5693140"/>
            <a:ext cx="2010713" cy="484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000" b="1" dirty="0">
                <a:solidFill>
                  <a:srgbClr val="FF0000"/>
                </a:solidFill>
              </a:rPr>
              <a:t>Modules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24E6A3E5-E4E2-39E6-FAA6-894973ECC534}"/>
              </a:ext>
            </a:extLst>
          </p:cNvPr>
          <p:cNvSpPr/>
          <p:nvPr/>
        </p:nvSpPr>
        <p:spPr>
          <a:xfrm>
            <a:off x="8842240" y="4722199"/>
            <a:ext cx="1687669" cy="970941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DB7DF-6AFC-B835-4BDE-9A889CC1264E}"/>
              </a:ext>
            </a:extLst>
          </p:cNvPr>
          <p:cNvSpPr txBox="1">
            <a:spLocks noChangeArrowheads="1"/>
          </p:cNvSpPr>
          <p:nvPr/>
        </p:nvSpPr>
        <p:spPr>
          <a:xfrm>
            <a:off x="10529909" y="4957206"/>
            <a:ext cx="2010713" cy="484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000" b="1" dirty="0">
                <a:solidFill>
                  <a:srgbClr val="FF0000"/>
                </a:solidFill>
              </a:rPr>
              <a:t>Microkernel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53E3EE1F-FB77-7BEC-0B14-CD9AD907B74F}"/>
              </a:ext>
            </a:extLst>
          </p:cNvPr>
          <p:cNvSpPr/>
          <p:nvPr/>
        </p:nvSpPr>
        <p:spPr>
          <a:xfrm>
            <a:off x="9232368" y="3025242"/>
            <a:ext cx="1687669" cy="97094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E98652-4B81-6C92-0686-B84AACE48E7D}"/>
              </a:ext>
            </a:extLst>
          </p:cNvPr>
          <p:cNvSpPr txBox="1">
            <a:spLocks noChangeArrowheads="1"/>
          </p:cNvSpPr>
          <p:nvPr/>
        </p:nvSpPr>
        <p:spPr>
          <a:xfrm>
            <a:off x="10368958" y="2689430"/>
            <a:ext cx="1421604" cy="484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000" b="1" dirty="0">
                <a:solidFill>
                  <a:srgbClr val="FF0000"/>
                </a:solidFill>
              </a:rPr>
              <a:t>Monolithic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F97DAC17-7FD8-4F1D-98AA-E844834494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5764" y="225627"/>
            <a:ext cx="80518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Android</a:t>
            </a:r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83BD71DB-F618-4925-8C3A-9C2CA2E1E4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9275" y="1094457"/>
            <a:ext cx="7166429" cy="4412112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Developed by Open Handset Alliance (mostly Google)</a:t>
            </a:r>
          </a:p>
          <a:p>
            <a:pPr lvl="1"/>
            <a:r>
              <a:rPr lang="en-US" altLang="en-US" dirty="0"/>
              <a:t>Open Source</a:t>
            </a:r>
          </a:p>
          <a:p>
            <a:r>
              <a:rPr lang="en-US" altLang="en-US" dirty="0"/>
              <a:t>Similar stack to iOS</a:t>
            </a:r>
          </a:p>
          <a:p>
            <a:r>
              <a:rPr lang="en-US" altLang="en-US" dirty="0"/>
              <a:t>Based on Linux kernel but modified</a:t>
            </a:r>
          </a:p>
          <a:p>
            <a:pPr lvl="1"/>
            <a:r>
              <a:rPr lang="en-US" altLang="en-US" dirty="0"/>
              <a:t>Provides process, memory, device-driver management</a:t>
            </a:r>
          </a:p>
          <a:p>
            <a:pPr lvl="1"/>
            <a:r>
              <a:rPr lang="en-US" altLang="en-US" dirty="0"/>
              <a:t>Adds power management </a:t>
            </a:r>
          </a:p>
          <a:p>
            <a:r>
              <a:rPr lang="en-US" altLang="en-US" dirty="0"/>
              <a:t>Runtime environment includes core set of libraries and Dalvik virtual machine</a:t>
            </a:r>
          </a:p>
          <a:p>
            <a:pPr lvl="1"/>
            <a:r>
              <a:rPr lang="en-US" altLang="en-US" dirty="0"/>
              <a:t>Apps developed in Java plus Android API</a:t>
            </a:r>
          </a:p>
          <a:p>
            <a:pPr lvl="2"/>
            <a:r>
              <a:rPr lang="en-US" altLang="en-US" dirty="0"/>
              <a:t>Java class files compiled to Java bytecode then translated to executable </a:t>
            </a:r>
            <a:r>
              <a:rPr lang="en-US" altLang="en-US" dirty="0" err="1"/>
              <a:t>thnn</a:t>
            </a:r>
            <a:r>
              <a:rPr lang="en-US" altLang="en-US" dirty="0"/>
              <a:t> runs in Dalvik VM</a:t>
            </a:r>
          </a:p>
          <a:p>
            <a:r>
              <a:rPr lang="en-US" altLang="en-US" dirty="0"/>
              <a:t>Libraries include frameworks for web browser (</a:t>
            </a:r>
            <a:r>
              <a:rPr lang="en-US" altLang="en-US" dirty="0" err="1"/>
              <a:t>webkit</a:t>
            </a:r>
            <a:r>
              <a:rPr lang="en-US" altLang="en-US" dirty="0"/>
              <a:t>), database (SQLite), multimedia, smaller </a:t>
            </a:r>
            <a:r>
              <a:rPr lang="en-US" altLang="en-US" dirty="0" err="1"/>
              <a:t>libc</a:t>
            </a:r>
            <a:endParaRPr lang="en-US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EB98CA3-2150-3720-55E0-D83B543AD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275" y="793750"/>
            <a:ext cx="3219450" cy="500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179D03EF-4548-508D-41C0-80F6C80DE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267" y="109472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等线 Light" panose="02010600030101010101" pitchFamily="2" charset="-122"/>
              </a:rPr>
              <a:t>Abstract View of Components of Computer</a:t>
            </a:r>
            <a:endParaRPr lang="en-US" altLang="en-US" sz="330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5059" name="TextBox 3">
            <a:extLst>
              <a:ext uri="{FF2B5EF4-FFF2-40B4-BE49-F238E27FC236}">
                <a16:creationId xmlns:a16="http://schemas.microsoft.com/office/drawing/2014/main" id="{BE49844D-EC56-4843-05C5-4FF09740A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493" y="5360864"/>
            <a:ext cx="1162962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2000" dirty="0"/>
              <a:t>OS is a program that acts as an intermediary between a user of a computer and the computer hardware.</a:t>
            </a:r>
          </a:p>
          <a:p>
            <a:pPr marL="0" indent="0">
              <a:defRPr/>
            </a:pPr>
            <a:endParaRPr lang="en-US" altLang="en-US" sz="2000" dirty="0"/>
          </a:p>
          <a:p>
            <a:pPr eaLnBrk="1" hangingPunct="1">
              <a:defRPr/>
            </a:pPr>
            <a:r>
              <a:rPr lang="en-US" altLang="en-US" sz="2000" dirty="0"/>
              <a:t>OS hides the complexity and limitations of hardware from application programmers.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DE1D2E9F-7985-DF0F-B8DD-90DA9B220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422" y="873394"/>
            <a:ext cx="55880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48B5D98-8B47-4D7E-ACEF-BDB67E334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0226" y="182026"/>
            <a:ext cx="81454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Command Line interpreter 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1E634D89-B552-404F-9BDB-6AB7E838A4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9061" y="1211084"/>
            <a:ext cx="4681491" cy="4131808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CLI allows direct command entry</a:t>
            </a:r>
          </a:p>
          <a:p>
            <a:r>
              <a:rPr lang="en-US" altLang="en-US" sz="2000" dirty="0"/>
              <a:t>Sometimes implemented in kernel, sometimes by systems program</a:t>
            </a:r>
          </a:p>
          <a:p>
            <a:r>
              <a:rPr lang="en-US" altLang="en-US" sz="2000" dirty="0"/>
              <a:t>Sometimes multiple flavors implemented –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shells</a:t>
            </a:r>
          </a:p>
          <a:p>
            <a:r>
              <a:rPr lang="en-US" altLang="en-US" sz="2000" dirty="0"/>
              <a:t>Primarily fetches a command from user and executes it</a:t>
            </a:r>
          </a:p>
          <a:p>
            <a:r>
              <a:rPr lang="en-US" altLang="en-US" sz="2000" dirty="0"/>
              <a:t>Sometimes commands built-in, sometimes just names of programs</a:t>
            </a:r>
          </a:p>
          <a:p>
            <a:pPr lvl="1"/>
            <a:r>
              <a:rPr lang="en-US" altLang="en-US" sz="2000" dirty="0"/>
              <a:t>If the latter, adding new features doesn’</a:t>
            </a:r>
            <a:r>
              <a:rPr lang="en-US" altLang="ja-JP" sz="2000" dirty="0"/>
              <a:t>t require shell modification</a:t>
            </a:r>
            <a:endParaRPr lang="en-US" altLang="en-US" sz="20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1181B1D-630E-444A-E717-9A5603A21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552" y="1515108"/>
            <a:ext cx="6811448" cy="471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620273A-71AD-6231-AC7D-F5E3E916AC45}"/>
              </a:ext>
            </a:extLst>
          </p:cNvPr>
          <p:cNvSpPr txBox="1">
            <a:spLocks noChangeArrowheads="1"/>
          </p:cNvSpPr>
          <p:nvPr/>
        </p:nvSpPr>
        <p:spPr>
          <a:xfrm>
            <a:off x="6635639" y="1057713"/>
            <a:ext cx="8445522" cy="576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000" b="1"/>
              <a:t>Bourne Shell Command Interpreter</a:t>
            </a:r>
            <a:endParaRPr lang="en-US" altLang="en-US" sz="2000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02E63FB-6DD1-46DC-8471-F576D57E79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60639" y="214313"/>
            <a:ext cx="7500937" cy="576262"/>
          </a:xfrm>
        </p:spPr>
        <p:txBody>
          <a:bodyPr/>
          <a:lstStyle/>
          <a:p>
            <a:pPr eaLnBrk="1" hangingPunct="1"/>
            <a:r>
              <a:rPr lang="en-US" altLang="en-US" sz="3000"/>
              <a:t>User Operating System Interface - GUI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D7BD939-320C-4E60-8319-6ADBC111D8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2886" y="1154114"/>
            <a:ext cx="6259132" cy="4530725"/>
          </a:xfrm>
        </p:spPr>
        <p:txBody>
          <a:bodyPr>
            <a:normAutofit fontScale="92500"/>
          </a:bodyPr>
          <a:lstStyle/>
          <a:p>
            <a:r>
              <a:rPr lang="en-US" altLang="en-US" sz="2000" dirty="0"/>
              <a:t>User-friendly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desktop</a:t>
            </a:r>
            <a:r>
              <a:rPr lang="en-US" altLang="en-US" sz="2000" dirty="0"/>
              <a:t> metaphor interface</a:t>
            </a:r>
          </a:p>
          <a:p>
            <a:pPr lvl="1"/>
            <a:r>
              <a:rPr lang="en-US" altLang="en-US" sz="2000" dirty="0"/>
              <a:t>Usually mouse, keyboard, and monitor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Icons</a:t>
            </a:r>
            <a:r>
              <a:rPr lang="en-US" altLang="en-US" sz="2000" dirty="0"/>
              <a:t> represent files, programs, actions, </a:t>
            </a:r>
            <a:r>
              <a:rPr lang="en-US" altLang="en-US" sz="2000" dirty="0" err="1"/>
              <a:t>etc</a:t>
            </a:r>
            <a:endParaRPr lang="en-US" altLang="en-US" sz="2000" dirty="0"/>
          </a:p>
          <a:p>
            <a:pPr lvl="1"/>
            <a:r>
              <a:rPr lang="en-US" altLang="en-US" sz="2000" dirty="0"/>
              <a:t>Various mouse buttons over objects in the interface cause various actions (provide information, options, execute function, open directory (known as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folder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Invented at Xerox PARC</a:t>
            </a:r>
          </a:p>
          <a:p>
            <a:r>
              <a:rPr lang="en-US" altLang="en-US" sz="2000" dirty="0"/>
              <a:t>Many systems now include both CLI and GUI interfaces</a:t>
            </a:r>
          </a:p>
          <a:p>
            <a:pPr lvl="1"/>
            <a:r>
              <a:rPr lang="en-US" altLang="en-US" sz="2000" dirty="0"/>
              <a:t>Microsoft Windows is GUI with CLI </a:t>
            </a:r>
            <a:r>
              <a:rPr lang="ja-JP" altLang="en-US" sz="2000" dirty="0"/>
              <a:t>“</a:t>
            </a:r>
            <a:r>
              <a:rPr lang="en-US" altLang="ja-JP" sz="2000" dirty="0"/>
              <a:t>command</a:t>
            </a:r>
            <a:r>
              <a:rPr lang="ja-JP" altLang="en-US" sz="2000" dirty="0"/>
              <a:t>”</a:t>
            </a:r>
            <a:r>
              <a:rPr lang="en-US" altLang="ja-JP" sz="2000" dirty="0"/>
              <a:t> shell</a:t>
            </a:r>
          </a:p>
          <a:p>
            <a:pPr lvl="1"/>
            <a:r>
              <a:rPr lang="en-US" altLang="en-US" sz="2000" dirty="0"/>
              <a:t>Apple Mac OS X is </a:t>
            </a:r>
            <a:r>
              <a:rPr lang="ja-JP" altLang="en-US" sz="2000" dirty="0"/>
              <a:t>“</a:t>
            </a:r>
            <a:r>
              <a:rPr lang="en-US" altLang="ja-JP" sz="2000" dirty="0"/>
              <a:t>Aqua</a:t>
            </a:r>
            <a:r>
              <a:rPr lang="ja-JP" altLang="en-US" sz="2000" dirty="0"/>
              <a:t>”</a:t>
            </a:r>
            <a:r>
              <a:rPr lang="en-US" altLang="ja-JP" sz="2000" dirty="0"/>
              <a:t> GUI interface with UNIX kernel underneath and shells available</a:t>
            </a:r>
          </a:p>
          <a:p>
            <a:pPr lvl="1"/>
            <a:r>
              <a:rPr lang="en-US" altLang="en-US" sz="2000" dirty="0"/>
              <a:t>Unix and Linux have CLI with optional GUI interfaces (CDE, KDE, GNOME)</a:t>
            </a:r>
          </a:p>
          <a:p>
            <a:pPr lvl="1"/>
            <a:endParaRPr lang="en-US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06114BB-0003-BE1A-FB78-3E6A75561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637" y="1154114"/>
            <a:ext cx="4839765" cy="2722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4EBF4E-2018-9FED-82AE-C46D639D790C}"/>
              </a:ext>
            </a:extLst>
          </p:cNvPr>
          <p:cNvSpPr txBox="1"/>
          <p:nvPr/>
        </p:nvSpPr>
        <p:spPr>
          <a:xfrm>
            <a:off x="9311426" y="3876541"/>
            <a:ext cx="1790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MacOS GUI</a:t>
            </a:r>
            <a:endParaRPr lang="zh-CN" altLang="en-US" b="1" dirty="0"/>
          </a:p>
        </p:txBody>
      </p:sp>
      <p:pic>
        <p:nvPicPr>
          <p:cNvPr id="30722" name="Picture 2" descr="Did Steve Jobs steal everything from Xerox PARC? - Mac History">
            <a:extLst>
              <a:ext uri="{FF2B5EF4-FFF2-40B4-BE49-F238E27FC236}">
                <a16:creationId xmlns:a16="http://schemas.microsoft.com/office/drawing/2014/main" id="{44E5EAF5-ABE7-12C1-CB2C-14BAD6CE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426" y="4936414"/>
            <a:ext cx="2650163" cy="170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CEFB9C-87C1-2B24-7447-F6CAAC896BF6}"/>
              </a:ext>
            </a:extLst>
          </p:cNvPr>
          <p:cNvSpPr txBox="1"/>
          <p:nvPr/>
        </p:nvSpPr>
        <p:spPr>
          <a:xfrm>
            <a:off x="9311426" y="4549285"/>
            <a:ext cx="2820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Pirates of Silicon Valley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E085D8E-E398-4442-A204-AD137376EA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67542" y="209548"/>
            <a:ext cx="77152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Touchscreen Interfaces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E55E5F6-E4A2-477B-85A4-0448195213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56068" y="1233489"/>
            <a:ext cx="5395532" cy="4530725"/>
          </a:xfrm>
        </p:spPr>
        <p:txBody>
          <a:bodyPr/>
          <a:lstStyle/>
          <a:p>
            <a:pPr>
              <a:defRPr/>
            </a:pPr>
            <a:r>
              <a:rPr lang="en-US" sz="2000" dirty="0">
                <a:ea typeface="ＭＳ Ｐゴシック" charset="-128"/>
              </a:rPr>
              <a:t>Touchscreen devices require new interfaces</a:t>
            </a:r>
          </a:p>
          <a:p>
            <a:pPr lvl="1">
              <a:defRPr/>
            </a:pPr>
            <a:r>
              <a:rPr lang="en-US" sz="2000" dirty="0">
                <a:ea typeface="ＭＳ Ｐゴシック" charset="-128"/>
              </a:rPr>
              <a:t>Mouse not possible or not desired</a:t>
            </a:r>
          </a:p>
          <a:p>
            <a:pPr lvl="1">
              <a:defRPr/>
            </a:pPr>
            <a:r>
              <a:rPr lang="en-US" sz="2000" dirty="0">
                <a:ea typeface="ＭＳ Ｐゴシック" charset="-128"/>
              </a:rPr>
              <a:t>Actions and selection based on gestures</a:t>
            </a:r>
          </a:p>
          <a:p>
            <a:pPr lvl="1">
              <a:defRPr/>
            </a:pPr>
            <a:r>
              <a:rPr lang="en-US" sz="2000" dirty="0">
                <a:ea typeface="ＭＳ Ｐゴシック" charset="-128"/>
              </a:rPr>
              <a:t>Virtual keyboard for text entry</a:t>
            </a:r>
          </a:p>
          <a:p>
            <a:pPr>
              <a:defRPr/>
            </a:pPr>
            <a:r>
              <a:rPr lang="en-US" sz="2000" dirty="0">
                <a:ea typeface="ＭＳ Ｐゴシック" charset="-128"/>
              </a:rPr>
              <a:t>Voice commands</a:t>
            </a:r>
          </a:p>
          <a:p>
            <a:pPr marL="0" indent="0">
              <a:buNone/>
              <a:defRPr/>
            </a:pPr>
            <a:endParaRPr lang="en-US" dirty="0">
              <a:ea typeface="ＭＳ Ｐゴシック" charset="0"/>
            </a:endParaRPr>
          </a:p>
          <a:p>
            <a:pPr lvl="1">
              <a:buFont typeface="Monotype Sorts" charset="0"/>
              <a:buChar char="l"/>
              <a:defRPr/>
            </a:pPr>
            <a:endParaRPr lang="en-US" dirty="0">
              <a:ea typeface="ＭＳ Ｐゴシック" charset="0"/>
            </a:endParaRPr>
          </a:p>
        </p:txBody>
      </p:sp>
      <p:pic>
        <p:nvPicPr>
          <p:cNvPr id="25604" name="Picture 2">
            <a:extLst>
              <a:ext uri="{FF2B5EF4-FFF2-40B4-BE49-F238E27FC236}">
                <a16:creationId xmlns:a16="http://schemas.microsoft.com/office/drawing/2014/main" id="{CCAA7F76-25AE-454A-9EE9-98408A611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7" y="1039019"/>
            <a:ext cx="2767013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93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B842699-2411-46DA-9E86-71B3FFE9F0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91827" y="288333"/>
            <a:ext cx="80613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System Calls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2749591-DE3A-4DDD-A1C5-F255815745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24946" y="1181300"/>
            <a:ext cx="10461680" cy="26463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Programming interface to the services provided by the OS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Typically written in a high-level language (C or C++)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0C14F633-D8B3-443E-B572-5804D4ED77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84997" y="186531"/>
            <a:ext cx="80772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Example of System Calls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538ABAD4-459A-43EE-99FF-36E56E6589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5284" y="1163637"/>
            <a:ext cx="11181432" cy="4530725"/>
          </a:xfrm>
        </p:spPr>
        <p:txBody>
          <a:bodyPr/>
          <a:lstStyle/>
          <a:p>
            <a:r>
              <a:rPr lang="en-US" altLang="en-US" dirty="0"/>
              <a:t>System call sequence to copy the contents of one file to another file</a:t>
            </a:r>
          </a:p>
        </p:txBody>
      </p:sp>
      <p:pic>
        <p:nvPicPr>
          <p:cNvPr id="31748" name="Picture 5">
            <a:extLst>
              <a:ext uri="{FF2B5EF4-FFF2-40B4-BE49-F238E27FC236}">
                <a16:creationId xmlns:a16="http://schemas.microsoft.com/office/drawing/2014/main" id="{AAE1048A-764C-48F0-A738-BA0A29DCB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82" y="1514565"/>
            <a:ext cx="7142878" cy="4833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C84E76C4-FCC0-48D3-9013-1569EF2B27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16075" y="158051"/>
            <a:ext cx="2655194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API</a:t>
            </a:r>
          </a:p>
        </p:txBody>
      </p:sp>
      <p:pic>
        <p:nvPicPr>
          <p:cNvPr id="33795" name="Picture 2">
            <a:extLst>
              <a:ext uri="{FF2B5EF4-FFF2-40B4-BE49-F238E27FC236}">
                <a16:creationId xmlns:a16="http://schemas.microsoft.com/office/drawing/2014/main" id="{03F4BF88-895B-4F86-8811-FEB2E93B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31" y="949597"/>
            <a:ext cx="527685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EB7F92-A487-AB5B-F25A-003805E514F6}"/>
              </a:ext>
            </a:extLst>
          </p:cNvPr>
          <p:cNvSpPr txBox="1"/>
          <p:nvPr/>
        </p:nvSpPr>
        <p:spPr>
          <a:xfrm>
            <a:off x="640723" y="1380165"/>
            <a:ext cx="609814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Mostly accessed by programs via a high-level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Programming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API</a:t>
            </a:r>
            <a:r>
              <a:rPr lang="en-US" altLang="en-US" sz="2000" dirty="0">
                <a:solidFill>
                  <a:srgbClr val="000000"/>
                </a:solidFill>
              </a:rPr>
              <a:t>)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rather than direct system call use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0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Three most common APIs are Win32 API for Windows, POSIX API for POSIX-based systems (including virtually all versions of UNIX, Linux, and Mac OS X), and Java API for the Java virtual machine (JVM)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BE3AADB-0F3C-4172-8054-CC2DDF747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7075" y="217488"/>
            <a:ext cx="7989888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System Call Implementation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7C2873A-43D0-43EF-AF6C-1C08F69448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8034" y="1233489"/>
            <a:ext cx="11397803" cy="4530725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Typically, a number is  associated with each system call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System-call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maintains a table indexed according to these numbers</a:t>
            </a:r>
          </a:p>
          <a:p>
            <a:pPr lvl="1"/>
            <a:endParaRPr lang="en-US" altLang="en-US" sz="2000" dirty="0"/>
          </a:p>
          <a:p>
            <a:r>
              <a:rPr lang="en-US" altLang="en-US" sz="2000" dirty="0"/>
              <a:t>The system call interface invokes  the intended system call in OS kernel and returns status of the system call and any return values</a:t>
            </a:r>
          </a:p>
          <a:p>
            <a:endParaRPr lang="en-US" altLang="en-US" sz="2000" dirty="0"/>
          </a:p>
          <a:p>
            <a:r>
              <a:rPr lang="en-US" altLang="en-US" sz="2000" dirty="0"/>
              <a:t>The caller need know nothing about how the system call is implemented</a:t>
            </a:r>
          </a:p>
          <a:p>
            <a:pPr lvl="1"/>
            <a:r>
              <a:rPr lang="en-US" altLang="en-US" sz="2000" dirty="0"/>
              <a:t>Just needs to obey API and understand what OS will do as a result call</a:t>
            </a:r>
          </a:p>
          <a:p>
            <a:pPr lvl="1"/>
            <a:r>
              <a:rPr lang="en-US" altLang="en-US" sz="2000" dirty="0"/>
              <a:t>Most details of  OS interface hidden from programmer by API  </a:t>
            </a:r>
          </a:p>
          <a:p>
            <a:pPr lvl="2"/>
            <a:r>
              <a:rPr lang="en-US" altLang="en-US" dirty="0"/>
              <a:t>Managed by run-time support library (set of functions built into libraries included with compiler)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699CD33-3BF1-41C4-ABEC-D6F4D3F643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44751" y="211138"/>
            <a:ext cx="7840663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API – System Call – OS Relationship</a:t>
            </a:r>
          </a:p>
        </p:txBody>
      </p:sp>
      <p:pic>
        <p:nvPicPr>
          <p:cNvPr id="37891" name="Picture 2">
            <a:extLst>
              <a:ext uri="{FF2B5EF4-FFF2-40B4-BE49-F238E27FC236}">
                <a16:creationId xmlns:a16="http://schemas.microsoft.com/office/drawing/2014/main" id="{B2409951-BBCF-4A1C-8570-76F67408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6" y="1217613"/>
            <a:ext cx="7559675" cy="461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4E227535-43B6-4813-B8B2-3BC580705F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03475" y="217488"/>
            <a:ext cx="7704138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System Call Parameter Passing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4769B199-F416-4325-B349-7CDA49598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92428" y="1233489"/>
            <a:ext cx="11599572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Often, more information is required than simply identity of desired system call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Exact type and amount of information vary according to OS and call</a:t>
            </a:r>
          </a:p>
          <a:p>
            <a:pPr lvl="1"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Three general methods used to pass parameters to the OS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Simplest:  pass the parameters in registers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 In some cases, may be more parameters than registers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Parameters stored in a block</a:t>
            </a:r>
            <a:r>
              <a:rPr lang="en-US" altLang="en-US" sz="2000" i="1" dirty="0"/>
              <a:t>, </a:t>
            </a:r>
            <a:r>
              <a:rPr lang="en-US" altLang="en-US" sz="2000" dirty="0"/>
              <a:t>or table, in memory, and address of block passed as a parameter in a register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This approach taken by Linux and Solaris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Parameters placed, or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pushed</a:t>
            </a:r>
            <a:r>
              <a:rPr lang="en-US" altLang="en-US" sz="2000" i="1" dirty="0"/>
              <a:t>, </a:t>
            </a:r>
            <a:r>
              <a:rPr lang="en-US" altLang="en-US" sz="2000" dirty="0"/>
              <a:t>onto the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sz="2000" i="1" dirty="0"/>
              <a:t> </a:t>
            </a:r>
            <a:r>
              <a:rPr lang="en-US" altLang="en-US" sz="2000" dirty="0"/>
              <a:t>by the program and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popped</a:t>
            </a:r>
            <a:r>
              <a:rPr lang="en-US" altLang="en-US" sz="2000" i="1" dirty="0"/>
              <a:t> </a:t>
            </a:r>
            <a:r>
              <a:rPr lang="en-US" altLang="en-US" sz="2000" dirty="0"/>
              <a:t>off the stack by the operating system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Block and stack methods do not limit the number or length of parameters being passed</a:t>
            </a:r>
          </a:p>
          <a:p>
            <a:pPr lvl="1">
              <a:lnSpc>
                <a:spcPct val="90000"/>
              </a:lnSpc>
            </a:pPr>
            <a:endParaRPr lang="en-US" altLang="en-US" sz="20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91C706E-593F-465E-8A89-60A10A2A93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07963"/>
            <a:ext cx="80899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Parameter Passing via Table</a:t>
            </a:r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id="{DF782059-8E55-48AA-A75F-C88C6177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4" y="1643064"/>
            <a:ext cx="7831137" cy="41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184A6F67-063F-4959-9060-0C6E5AFA8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26791" y="296528"/>
            <a:ext cx="10014956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 View of Operating System Services</a:t>
            </a: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881CA9B9-B059-4545-AFC1-C78134667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15" y="1244789"/>
            <a:ext cx="10367576" cy="5162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81CC25A-92E8-44D5-853F-5EA5E0E481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7075" y="214313"/>
            <a:ext cx="8129588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Types of System Calls</a:t>
            </a:r>
          </a:p>
        </p:txBody>
      </p:sp>
      <p:sp>
        <p:nvSpPr>
          <p:cNvPr id="44035" name="Rectangle 4">
            <a:extLst>
              <a:ext uri="{FF2B5EF4-FFF2-40B4-BE49-F238E27FC236}">
                <a16:creationId xmlns:a16="http://schemas.microsoft.com/office/drawing/2014/main" id="{4FFFE9F1-36B8-4D67-9C3C-A4A661B03E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2039" y="1250951"/>
            <a:ext cx="8949854" cy="4530725"/>
          </a:xfrm>
        </p:spPr>
        <p:txBody>
          <a:bodyPr>
            <a:normAutofit/>
          </a:bodyPr>
          <a:lstStyle/>
          <a:p>
            <a:r>
              <a:rPr lang="en-US" altLang="en-US" dirty="0"/>
              <a:t>Process control</a:t>
            </a:r>
          </a:p>
          <a:p>
            <a:pPr lvl="1"/>
            <a:r>
              <a:rPr lang="en-US" altLang="en-US" dirty="0"/>
              <a:t>create process, terminate process</a:t>
            </a:r>
          </a:p>
          <a:p>
            <a:pPr lvl="1"/>
            <a:r>
              <a:rPr lang="en-US" altLang="en-US" dirty="0"/>
              <a:t>end, abort</a:t>
            </a:r>
          </a:p>
          <a:p>
            <a:pPr lvl="1"/>
            <a:r>
              <a:rPr lang="en-US" altLang="en-US" dirty="0"/>
              <a:t>load, execute</a:t>
            </a:r>
          </a:p>
          <a:p>
            <a:pPr lvl="1"/>
            <a:r>
              <a:rPr lang="en-US" altLang="en-US" dirty="0"/>
              <a:t>get process attributes, set process attributes</a:t>
            </a:r>
          </a:p>
          <a:p>
            <a:pPr lvl="1"/>
            <a:r>
              <a:rPr lang="en-US" altLang="en-US" dirty="0"/>
              <a:t>wait for time</a:t>
            </a:r>
          </a:p>
          <a:p>
            <a:pPr lvl="1"/>
            <a:r>
              <a:rPr lang="en-US" altLang="en-US" dirty="0"/>
              <a:t>wait event, signal event</a:t>
            </a:r>
          </a:p>
          <a:p>
            <a:pPr lvl="1"/>
            <a:r>
              <a:rPr lang="en-US" altLang="en-US" dirty="0"/>
              <a:t>allocate and free memory</a:t>
            </a:r>
          </a:p>
          <a:p>
            <a:pPr lvl="1"/>
            <a:r>
              <a:rPr lang="en-US" altLang="en-US" dirty="0"/>
              <a:t>Dump memory if error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Debugger</a:t>
            </a:r>
            <a:r>
              <a:rPr lang="en-US" altLang="en-US" dirty="0"/>
              <a:t> for determining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bugs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single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step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execution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Locks</a:t>
            </a:r>
            <a:r>
              <a:rPr lang="en-US" altLang="en-US" dirty="0"/>
              <a:t> for managing access to shared data between processes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>
            <a:extLst>
              <a:ext uri="{FF2B5EF4-FFF2-40B4-BE49-F238E27FC236}">
                <a16:creationId xmlns:a16="http://schemas.microsoft.com/office/drawing/2014/main" id="{A1101D3E-F01E-4DD1-88DC-B60A703EA3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6764" y="225426"/>
            <a:ext cx="802163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  <p:sp>
        <p:nvSpPr>
          <p:cNvPr id="46082" name="Rectangle 4">
            <a:extLst>
              <a:ext uri="{FF2B5EF4-FFF2-40B4-BE49-F238E27FC236}">
                <a16:creationId xmlns:a16="http://schemas.microsoft.com/office/drawing/2014/main" id="{4156D97E-B3F7-4D08-9926-F21EAB5326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25688" y="1233489"/>
            <a:ext cx="7732712" cy="4530725"/>
          </a:xfrm>
        </p:spPr>
        <p:txBody>
          <a:bodyPr/>
          <a:lstStyle/>
          <a:p>
            <a:r>
              <a:rPr lang="en-US" altLang="en-US" dirty="0"/>
              <a:t>File management</a:t>
            </a:r>
          </a:p>
          <a:p>
            <a:pPr lvl="1"/>
            <a:r>
              <a:rPr lang="en-US" altLang="en-US" dirty="0"/>
              <a:t>create file, delete file</a:t>
            </a:r>
          </a:p>
          <a:p>
            <a:pPr lvl="1"/>
            <a:r>
              <a:rPr lang="en-US" altLang="en-US" dirty="0"/>
              <a:t>open, close file</a:t>
            </a:r>
          </a:p>
          <a:p>
            <a:pPr lvl="1"/>
            <a:r>
              <a:rPr lang="en-US" altLang="en-US" dirty="0"/>
              <a:t>read, write, reposition</a:t>
            </a:r>
          </a:p>
          <a:p>
            <a:pPr lvl="1"/>
            <a:r>
              <a:rPr lang="en-US" altLang="en-US" dirty="0"/>
              <a:t>get and set file attributes</a:t>
            </a:r>
          </a:p>
          <a:p>
            <a:r>
              <a:rPr lang="en-US" altLang="en-US" dirty="0"/>
              <a:t>Device management</a:t>
            </a:r>
          </a:p>
          <a:p>
            <a:pPr lvl="1"/>
            <a:r>
              <a:rPr lang="en-US" altLang="en-US" dirty="0"/>
              <a:t>request device, release device</a:t>
            </a:r>
          </a:p>
          <a:p>
            <a:pPr lvl="1"/>
            <a:r>
              <a:rPr lang="en-US" altLang="en-US" dirty="0"/>
              <a:t>read, write, reposition</a:t>
            </a:r>
          </a:p>
          <a:p>
            <a:pPr lvl="1"/>
            <a:r>
              <a:rPr lang="en-US" altLang="en-US" dirty="0"/>
              <a:t>get device attributes, set device attributes</a:t>
            </a:r>
          </a:p>
          <a:p>
            <a:pPr lvl="1"/>
            <a:r>
              <a:rPr lang="en-US" altLang="en-US" dirty="0"/>
              <a:t>logically attach or detach devices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F170523-A8A8-43C6-820A-D68F85AF07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1051" y="227013"/>
            <a:ext cx="79914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  <p:sp>
        <p:nvSpPr>
          <p:cNvPr id="48131" name="Rectangle 4">
            <a:extLst>
              <a:ext uri="{FF2B5EF4-FFF2-40B4-BE49-F238E27FC236}">
                <a16:creationId xmlns:a16="http://schemas.microsoft.com/office/drawing/2014/main" id="{3E675A7B-D65B-4A2E-A667-61009784BC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0133" y="1266668"/>
            <a:ext cx="11475703" cy="4530725"/>
          </a:xfrm>
        </p:spPr>
        <p:txBody>
          <a:bodyPr>
            <a:normAutofit/>
          </a:bodyPr>
          <a:lstStyle/>
          <a:p>
            <a:r>
              <a:rPr lang="en-US" altLang="en-US" dirty="0"/>
              <a:t>Information maintenance</a:t>
            </a:r>
          </a:p>
          <a:p>
            <a:pPr lvl="1"/>
            <a:r>
              <a:rPr lang="en-US" altLang="en-US" dirty="0"/>
              <a:t>get time or date, set time or date</a:t>
            </a:r>
          </a:p>
          <a:p>
            <a:pPr lvl="1"/>
            <a:r>
              <a:rPr lang="en-US" altLang="en-US" dirty="0"/>
              <a:t>get system data, set system data</a:t>
            </a:r>
          </a:p>
          <a:p>
            <a:pPr lvl="1"/>
            <a:r>
              <a:rPr lang="en-US" altLang="en-US" dirty="0"/>
              <a:t>get and set process, file, or device attributes</a:t>
            </a:r>
          </a:p>
          <a:p>
            <a:r>
              <a:rPr lang="en-US" altLang="en-US" dirty="0"/>
              <a:t>Communications</a:t>
            </a:r>
          </a:p>
          <a:p>
            <a:pPr lvl="1"/>
            <a:r>
              <a:rPr lang="en-US" altLang="en-US" dirty="0"/>
              <a:t>create, delete communication connection</a:t>
            </a:r>
          </a:p>
          <a:p>
            <a:pPr lvl="1"/>
            <a:r>
              <a:rPr lang="en-US" altLang="en-US" dirty="0"/>
              <a:t>send, receive messages if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passing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host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name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name</a:t>
            </a:r>
          </a:p>
          <a:p>
            <a:pPr lvl="2"/>
            <a:r>
              <a:rPr lang="en-US" altLang="en-US" dirty="0"/>
              <a:t>From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server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Shared-memory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create and gain access to memory regions</a:t>
            </a:r>
          </a:p>
          <a:p>
            <a:pPr lvl="1"/>
            <a:r>
              <a:rPr lang="en-US" altLang="en-US" dirty="0"/>
              <a:t>transfer status information</a:t>
            </a:r>
          </a:p>
          <a:p>
            <a:pPr lvl="1"/>
            <a:r>
              <a:rPr lang="en-US" altLang="en-US" dirty="0"/>
              <a:t>attach and detach remote devices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2D8F5D27-E3DA-4CD1-A64B-C94402E09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27238" y="227013"/>
            <a:ext cx="80311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F1F0650-6545-4D56-BF26-447C4C0877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Protection</a:t>
            </a:r>
          </a:p>
          <a:p>
            <a:pPr lvl="1"/>
            <a:r>
              <a:rPr lang="en-US" altLang="en-US"/>
              <a:t>Control access to resources</a:t>
            </a:r>
          </a:p>
          <a:p>
            <a:pPr lvl="1"/>
            <a:r>
              <a:rPr lang="en-US" altLang="en-US"/>
              <a:t>Get and set permissions</a:t>
            </a:r>
          </a:p>
          <a:p>
            <a:pPr lvl="1"/>
            <a:r>
              <a:rPr lang="en-US" altLang="en-US"/>
              <a:t>Allow and deny user access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D6FCD919-BAE3-4B7B-809E-209E2FB09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75275" y="110536"/>
            <a:ext cx="7632700" cy="594371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Examples of Windows and Unix System Calls</a:t>
            </a:r>
          </a:p>
        </p:txBody>
      </p:sp>
      <p:pic>
        <p:nvPicPr>
          <p:cNvPr id="52227" name="Picture 4">
            <a:extLst>
              <a:ext uri="{FF2B5EF4-FFF2-40B4-BE49-F238E27FC236}">
                <a16:creationId xmlns:a16="http://schemas.microsoft.com/office/drawing/2014/main" id="{33A2F2E0-9064-41AD-8CF6-9D5D6130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9" y="704907"/>
            <a:ext cx="5422006" cy="586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B422D298-022D-44F2-A04B-38156195F2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1" y="222251"/>
            <a:ext cx="80422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Standard C Library Example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B6F1633-75BA-44BA-8653-0681C68C70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9394" y="889794"/>
            <a:ext cx="12938572" cy="5078412"/>
          </a:xfrm>
        </p:spPr>
        <p:txBody>
          <a:bodyPr/>
          <a:lstStyle/>
          <a:p>
            <a:r>
              <a:rPr lang="en-US" altLang="en-US" dirty="0"/>
              <a:t>C program invoking </a:t>
            </a:r>
            <a:r>
              <a:rPr lang="en-US" altLang="en-US" dirty="0" err="1"/>
              <a:t>printf</a:t>
            </a:r>
            <a:r>
              <a:rPr lang="en-US" altLang="en-US" dirty="0"/>
              <a:t>() library call, which calls write() system call</a:t>
            </a:r>
          </a:p>
        </p:txBody>
      </p:sp>
      <p:pic>
        <p:nvPicPr>
          <p:cNvPr id="54276" name="Picture 2">
            <a:extLst>
              <a:ext uri="{FF2B5EF4-FFF2-40B4-BE49-F238E27FC236}">
                <a16:creationId xmlns:a16="http://schemas.microsoft.com/office/drawing/2014/main" id="{89B408DE-A663-4E0E-A0FA-8F2D1E87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324" y="1524672"/>
            <a:ext cx="4913381" cy="5044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D9F497D7-09C2-37B6-F929-906CA156F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57201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等线 Light" panose="02010600030101010101" pitchFamily="2" charset="-122"/>
              </a:rPr>
              <a:t>Takeaways</a:t>
            </a:r>
            <a:endParaRPr lang="en-US" altLang="en-US" sz="330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EDD9579-CE0D-974C-3FE4-A383C286F3E4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252539"/>
            <a:ext cx="7886700" cy="435292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 dirty="0">
                <a:ea typeface="等线" panose="02010600030101010101" pitchFamily="2" charset="-122"/>
              </a:rPr>
              <a:t>Kernel vs. User Space:</a:t>
            </a:r>
          </a:p>
          <a:p>
            <a:pPr lvl="1" eaLnBrk="1" hangingPunct="1">
              <a:defRPr/>
            </a:pPr>
            <a:r>
              <a:rPr lang="en-US" altLang="en-US" dirty="0">
                <a:ea typeface="等线" panose="02010600030101010101" pitchFamily="2" charset="-122"/>
              </a:rPr>
              <a:t>Kernel Space: Manages core system resources with high privilege.</a:t>
            </a:r>
          </a:p>
          <a:p>
            <a:pPr lvl="1" eaLnBrk="1" hangingPunct="1">
              <a:defRPr/>
            </a:pPr>
            <a:r>
              <a:rPr lang="en-US" altLang="en-US" dirty="0">
                <a:ea typeface="等线" panose="02010600030101010101" pitchFamily="2" charset="-122"/>
              </a:rPr>
              <a:t>User Space: Runs applications with limited privileges, accessing kernel via system calls.</a:t>
            </a:r>
          </a:p>
          <a:p>
            <a:pPr lvl="1" eaLnBrk="1" hangingPunct="1">
              <a:defRPr/>
            </a:pPr>
            <a:endParaRPr lang="en-US" altLang="en-US" dirty="0">
              <a:ea typeface="等线" panose="02010600030101010101" pitchFamily="2" charset="-122"/>
            </a:endParaRPr>
          </a:p>
          <a:p>
            <a:pPr eaLnBrk="1" hangingPunct="1">
              <a:defRPr/>
            </a:pPr>
            <a:r>
              <a:rPr lang="en-US" altLang="en-US" dirty="0">
                <a:ea typeface="等线" panose="02010600030101010101" pitchFamily="2" charset="-122"/>
              </a:rPr>
              <a:t>Kernel Functions:</a:t>
            </a:r>
          </a:p>
          <a:p>
            <a:pPr lvl="1" eaLnBrk="1" hangingPunct="1">
              <a:defRPr/>
            </a:pPr>
            <a:r>
              <a:rPr lang="en-US" altLang="en-US" dirty="0">
                <a:ea typeface="等线" panose="02010600030101010101" pitchFamily="2" charset="-122"/>
              </a:rPr>
              <a:t>Manages processes, memory, devices, and system calls.</a:t>
            </a:r>
          </a:p>
          <a:p>
            <a:pPr marL="342900" lvl="1" indent="0" eaLnBrk="1" hangingPunct="1">
              <a:buNone/>
              <a:defRPr/>
            </a:pPr>
            <a:endParaRPr lang="en-US" altLang="en-US" dirty="0">
              <a:ea typeface="等线" panose="02010600030101010101" pitchFamily="2" charset="-122"/>
            </a:endParaRPr>
          </a:p>
          <a:p>
            <a:pPr eaLnBrk="1" hangingPunct="1">
              <a:defRPr/>
            </a:pPr>
            <a:r>
              <a:rPr lang="en-US" altLang="en-US" dirty="0">
                <a:ea typeface="等线" panose="02010600030101010101" pitchFamily="2" charset="-122"/>
              </a:rPr>
              <a:t>Design &amp; Trends:</a:t>
            </a:r>
          </a:p>
          <a:p>
            <a:pPr lvl="1" eaLnBrk="1" hangingPunct="1">
              <a:defRPr/>
            </a:pPr>
            <a:r>
              <a:rPr lang="en-US" altLang="en-US" dirty="0">
                <a:ea typeface="等线" panose="02010600030101010101" pitchFamily="2" charset="-122"/>
              </a:rPr>
              <a:t>Monolithic, Layered, Microkernel, Modular</a:t>
            </a:r>
          </a:p>
          <a:p>
            <a:pPr lvl="1" eaLnBrk="1" hangingPunct="1">
              <a:defRPr/>
            </a:pPr>
            <a:r>
              <a:rPr lang="en-US" altLang="en-US" dirty="0">
                <a:ea typeface="等线" panose="02010600030101010101" pitchFamily="2" charset="-122"/>
              </a:rPr>
              <a:t>Trend: </a:t>
            </a:r>
            <a:r>
              <a:rPr lang="en-US" altLang="zh-CN" dirty="0"/>
              <a:t>Hybrid (Based on the </a:t>
            </a:r>
            <a:r>
              <a:rPr lang="en-US" altLang="zh-CN" b="1" dirty="0"/>
              <a:t>microkernel</a:t>
            </a:r>
            <a:r>
              <a:rPr lang="en-US" altLang="zh-CN" dirty="0"/>
              <a:t>, </a:t>
            </a:r>
            <a:r>
              <a:rPr lang="en-US" altLang="en-US">
                <a:ea typeface="等线" panose="02010600030101010101" pitchFamily="2" charset="-122"/>
              </a:rPr>
              <a:t>driven by the </a:t>
            </a:r>
            <a:r>
              <a:rPr lang="en-US" altLang="en-US" dirty="0">
                <a:ea typeface="等线" panose="02010600030101010101" pitchFamily="2" charset="-122"/>
              </a:rPr>
              <a:t>rise of distributed networks, enabling platforms like watches, TVs, and </a:t>
            </a:r>
            <a:r>
              <a:rPr lang="en-US" altLang="zh-CN" dirty="0">
                <a:ea typeface="等线" panose="02010600030101010101" pitchFamily="2" charset="-122"/>
              </a:rPr>
              <a:t>laptops</a:t>
            </a:r>
            <a:r>
              <a:rPr lang="en-US" altLang="en-US" dirty="0">
                <a:ea typeface="等线" panose="02010600030101010101" pitchFamily="2" charset="-122"/>
              </a:rPr>
              <a:t> to run the same OS kernel while </a:t>
            </a:r>
            <a:r>
              <a:rPr lang="en-US" altLang="zh-CN" dirty="0"/>
              <a:t>loading corresponding modules, including monolithic ones</a:t>
            </a:r>
            <a:r>
              <a:rPr lang="en-US" altLang="en-US" dirty="0">
                <a:ea typeface="等线" panose="02010600030101010101" pitchFamily="2" charset="-122"/>
              </a:rPr>
              <a:t>.)</a:t>
            </a:r>
          </a:p>
          <a:p>
            <a:pPr eaLnBrk="1" hangingPunct="1">
              <a:defRPr/>
            </a:pPr>
            <a:endParaRPr lang="en-US" altLang="en-US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4C24230-0BCA-4F21-BEE9-496253FB2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36289" y="160338"/>
            <a:ext cx="74485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Operating System Services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4273FD5E-1C82-4A27-94EC-32DCB0EF2F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5459" y="1119188"/>
            <a:ext cx="10702344" cy="5002212"/>
          </a:xfrm>
          <a:noFill/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altLang="en-US" b="1" dirty="0"/>
              <a:t>User interface </a:t>
            </a:r>
            <a:r>
              <a:rPr lang="en-US" altLang="en-US" dirty="0"/>
              <a:t>- Almost all operating systems have a user interface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UI</a:t>
            </a:r>
            <a:r>
              <a:rPr lang="en-US" altLang="en-US" dirty="0"/>
              <a:t>).</a:t>
            </a:r>
          </a:p>
          <a:p>
            <a:pPr lvl="2"/>
            <a:r>
              <a:rPr lang="en-US" altLang="en-US" dirty="0"/>
              <a:t>Varies between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Command-Line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Graphics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GUI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0000"/>
                </a:solidFill>
              </a:rPr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touch-screen</a:t>
            </a:r>
            <a:r>
              <a:rPr lang="en-US" altLang="en-US" b="1" dirty="0">
                <a:solidFill>
                  <a:srgbClr val="3366FF"/>
                </a:solidFill>
              </a:rPr>
              <a:t>,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Batch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en-US" b="1" dirty="0"/>
              <a:t>Program execution </a:t>
            </a:r>
            <a:r>
              <a:rPr lang="en-US" altLang="en-US" dirty="0"/>
              <a:t>- The system must be able to load a program into memory and to run that program, end execution, either normally or abnormally (indicating error)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en-US" b="1" dirty="0"/>
              <a:t>I/O operations </a:t>
            </a:r>
            <a:r>
              <a:rPr lang="en-US" altLang="en-US" dirty="0"/>
              <a:t>-  A running program may require I/O, which may involve a file or an I/O device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en-US" b="1" dirty="0"/>
              <a:t>File-system manipulation </a:t>
            </a:r>
            <a:r>
              <a:rPr lang="en-US" altLang="en-US" dirty="0"/>
              <a:t>-  The file system is of particular interest. Programs need to read and write files and directories, create and delete them, search them, list file Information, permission management.</a:t>
            </a:r>
            <a:endParaRPr lang="en-US" altLang="en-US" b="1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853D310B-2F05-42DF-BD11-7984E309A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70150" y="220663"/>
            <a:ext cx="7869238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7DE154C-EBA1-44B0-9AA5-AD6DB9C31D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7127" y="1138239"/>
            <a:ext cx="10715221" cy="5418137"/>
          </a:xfrm>
          <a:noFill/>
        </p:spPr>
        <p:txBody>
          <a:bodyPr/>
          <a:lstStyle/>
          <a:p>
            <a:pPr marL="914400" lvl="1" indent="-457200">
              <a:buFont typeface="+mj-lt"/>
              <a:buAutoNum type="arabicPeriod" startAt="5"/>
            </a:pPr>
            <a:r>
              <a:rPr lang="en-US" altLang="en-US" b="1" dirty="0"/>
              <a:t>Communications</a:t>
            </a:r>
            <a:r>
              <a:rPr lang="en-US" altLang="en-US" dirty="0"/>
              <a:t> – Processes may exchange information, on the same computer or between computers over a network</a:t>
            </a:r>
          </a:p>
          <a:p>
            <a:pPr lvl="2"/>
            <a:r>
              <a:rPr lang="en-US" altLang="en-US" dirty="0"/>
              <a:t>Communications may be via shared memory or through message passing (packets moved by the OS)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US" altLang="en-US" b="1" dirty="0"/>
              <a:t>Error detection </a:t>
            </a:r>
            <a:r>
              <a:rPr lang="en-US" altLang="en-US" dirty="0"/>
              <a:t>– OS needs to be constantly aware of possible errors</a:t>
            </a:r>
          </a:p>
          <a:p>
            <a:pPr lvl="2"/>
            <a:r>
              <a:rPr lang="en-US" altLang="en-US" dirty="0"/>
              <a:t>May occur in the CPU and memory hardware, in I/O devices, in user program</a:t>
            </a:r>
          </a:p>
          <a:p>
            <a:pPr lvl="2"/>
            <a:r>
              <a:rPr lang="en-US" altLang="en-US" dirty="0"/>
              <a:t>For each type of error, OS should take the appropriate action to ensure correct and consistent computing</a:t>
            </a:r>
          </a:p>
          <a:p>
            <a:pPr lvl="2"/>
            <a:r>
              <a:rPr lang="en-US" altLang="en-US" dirty="0"/>
              <a:t>Debugging facilities can greatly enhance the user</a:t>
            </a:r>
            <a:r>
              <a:rPr lang="ja-JP" altLang="en-US" dirty="0"/>
              <a:t>’</a:t>
            </a:r>
            <a:r>
              <a:rPr lang="en-US" altLang="ja-JP" dirty="0"/>
              <a:t>s and programmer</a:t>
            </a:r>
            <a:r>
              <a:rPr lang="ja-JP" altLang="en-US" dirty="0"/>
              <a:t>’</a:t>
            </a:r>
            <a:r>
              <a:rPr lang="en-US" altLang="ja-JP" dirty="0"/>
              <a:t>s abilities to efficiently use the system</a:t>
            </a:r>
            <a:endParaRPr lang="en-U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A9EE909-C5A2-41F1-A857-667DFBB541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27301" y="220663"/>
            <a:ext cx="7739063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Operating System Services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3A7443B-7ADA-4411-B376-7A65FA9BD8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0913" y="1158876"/>
            <a:ext cx="10972800" cy="4905375"/>
          </a:xfrm>
        </p:spPr>
        <p:txBody>
          <a:bodyPr>
            <a:normAutofit/>
          </a:bodyPr>
          <a:lstStyle/>
          <a:p>
            <a:pPr marL="914400" lvl="1" indent="-457200">
              <a:lnSpc>
                <a:spcPct val="90000"/>
              </a:lnSpc>
              <a:buFont typeface="+mj-lt"/>
              <a:buAutoNum type="arabicPeriod" startAt="7"/>
            </a:pPr>
            <a:r>
              <a:rPr lang="en-US" altLang="en-US" b="1" dirty="0"/>
              <a:t>Resource allocation - </a:t>
            </a:r>
            <a:r>
              <a:rPr lang="en-US" altLang="en-US" dirty="0"/>
              <a:t>When  multiple users or multiple jobs running concurrently, resources must be allocated to each of them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Many types of resources -   CPU cycles, main memory, file storage, I/O devices.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 startAt="8"/>
            </a:pPr>
            <a:r>
              <a:rPr lang="en-US" altLang="en-US" b="1" dirty="0"/>
              <a:t>Logging -</a:t>
            </a:r>
            <a:r>
              <a:rPr lang="en-US" altLang="en-US" dirty="0"/>
              <a:t> To keep track of which users use how much and what kinds of computer resources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 startAt="9"/>
            </a:pPr>
            <a:r>
              <a:rPr lang="en-US" altLang="en-US" b="1" dirty="0"/>
              <a:t>Protection and security - </a:t>
            </a:r>
            <a:r>
              <a:rPr lang="en-US" altLang="en-US" dirty="0"/>
              <a:t>The owners of information stored in a multiuser or networked computer system may want to control use of that information, concurrent processes should not interfere with each other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/>
              <a:t>Protection</a:t>
            </a:r>
            <a:r>
              <a:rPr lang="en-US" altLang="en-US" dirty="0"/>
              <a:t> involves ensuring that all access to system resources is controlled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/>
              <a:t>Security</a:t>
            </a:r>
            <a:r>
              <a:rPr lang="en-US" altLang="en-US" dirty="0"/>
              <a:t> of the system from outsiders requires user authentication, extends to defending external I/O devices from invalid access attempts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evice Management in Operating System">
            <a:extLst>
              <a:ext uri="{FF2B5EF4-FFF2-40B4-BE49-F238E27FC236}">
                <a16:creationId xmlns:a16="http://schemas.microsoft.com/office/drawing/2014/main" id="{674A93E9-BE6C-A838-CC78-36C9FD61C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554" y="424979"/>
            <a:ext cx="6015878" cy="580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52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A9EE909-C5A2-41F1-A857-667DFBB541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27301" y="220663"/>
            <a:ext cx="7739063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Operating System Component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3A7443B-7ADA-4411-B376-7A65FA9BD8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0913" y="1158876"/>
            <a:ext cx="10972800" cy="49053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Process Management: Supports program execution, resource allocation, and scheduling of processes. It ensures that multiple processes can run simultaneously without conflict.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File Management: Handles file-system manipulation, including reading, writing, creating, deleting files, and managing directories. It also supports I/O operations related to file access.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Network Management: Facilitates communications between processes, either on the same machine or over a network, ensuring data exchange via shared memory or message passing.</a:t>
            </a:r>
          </a:p>
        </p:txBody>
      </p:sp>
    </p:spTree>
    <p:extLst>
      <p:ext uri="{BB962C8B-B14F-4D97-AF65-F5344CB8AC3E}">
        <p14:creationId xmlns:p14="http://schemas.microsoft.com/office/powerpoint/2010/main" val="1453559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2483</Words>
  <Application>Microsoft Office PowerPoint</Application>
  <PresentationFormat>Widescreen</PresentationFormat>
  <Paragraphs>289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-apple-system</vt:lpstr>
      <vt:lpstr>Monotype Sorts</vt:lpstr>
      <vt:lpstr>ＭＳ Ｐゴシック</vt:lpstr>
      <vt:lpstr>宋体</vt:lpstr>
      <vt:lpstr>等线</vt:lpstr>
      <vt:lpstr>等线 Light</vt:lpstr>
      <vt:lpstr>Arial</vt:lpstr>
      <vt:lpstr>Times New Roman</vt:lpstr>
      <vt:lpstr>Verdana</vt:lpstr>
      <vt:lpstr>Office Theme</vt:lpstr>
      <vt:lpstr>Operating-System Structures</vt:lpstr>
      <vt:lpstr>Outline</vt:lpstr>
      <vt:lpstr>PowerPoint Presentation</vt:lpstr>
      <vt:lpstr>A View of Operating System Services</vt:lpstr>
      <vt:lpstr>Operating System Services</vt:lpstr>
      <vt:lpstr>Operating System Services (Cont.)</vt:lpstr>
      <vt:lpstr>Operating System Services (Cont.)</vt:lpstr>
      <vt:lpstr>PowerPoint Presentation</vt:lpstr>
      <vt:lpstr>Operating System Component</vt:lpstr>
      <vt:lpstr>Operating System Component (Cont.)</vt:lpstr>
      <vt:lpstr>Operating System Services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Operating System Structure</vt:lpstr>
      <vt:lpstr>Monolithic Structure: The Original UNIX Design</vt:lpstr>
      <vt:lpstr>Traditional UNIX System Structure</vt:lpstr>
      <vt:lpstr>Linux System Structure</vt:lpstr>
      <vt:lpstr>Layered Approach</vt:lpstr>
      <vt:lpstr>Microkernels</vt:lpstr>
      <vt:lpstr>Modules</vt:lpstr>
      <vt:lpstr>Hybrid Systems</vt:lpstr>
      <vt:lpstr>macOS and iOS Structure</vt:lpstr>
      <vt:lpstr>Android</vt:lpstr>
      <vt:lpstr>Command Line interpreter </vt:lpstr>
      <vt:lpstr>User Operating System Interface - GUI</vt:lpstr>
      <vt:lpstr>Touchscreen Interfaces</vt:lpstr>
      <vt:lpstr>System Calls</vt:lpstr>
      <vt:lpstr>Example of System Calls</vt:lpstr>
      <vt:lpstr>API</vt:lpstr>
      <vt:lpstr>System Call Implementation</vt:lpstr>
      <vt:lpstr>API – System Call – OS Relationship</vt:lpstr>
      <vt:lpstr>System Call Parameter Passing</vt:lpstr>
      <vt:lpstr>Parameter Passing via Table</vt:lpstr>
      <vt:lpstr>Types of System Calls</vt:lpstr>
      <vt:lpstr>Types of System Calls (Cont.)</vt:lpstr>
      <vt:lpstr>Types of System Calls (Cont.)</vt:lpstr>
      <vt:lpstr>Types of System Calls (Cont.)</vt:lpstr>
      <vt:lpstr>Examples of Windows and Unix System Calls</vt:lpstr>
      <vt:lpstr>Standard C Library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 Liu</dc:creator>
  <cp:lastModifiedBy>Xin Liu</cp:lastModifiedBy>
  <cp:revision>64</cp:revision>
  <dcterms:created xsi:type="dcterms:W3CDTF">2024-08-27T23:41:33Z</dcterms:created>
  <dcterms:modified xsi:type="dcterms:W3CDTF">2024-09-03T21:50:52Z</dcterms:modified>
</cp:coreProperties>
</file>